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63" r:id="rId2"/>
  </p:sldMasterIdLst>
  <p:notesMasterIdLst>
    <p:notesMasterId r:id="rId24"/>
  </p:notesMasterIdLst>
  <p:handoutMasterIdLst>
    <p:handoutMasterId r:id="rId25"/>
  </p:handoutMasterIdLst>
  <p:sldIdLst>
    <p:sldId id="256" r:id="rId3"/>
    <p:sldId id="257" r:id="rId4"/>
    <p:sldId id="262" r:id="rId5"/>
    <p:sldId id="259" r:id="rId6"/>
    <p:sldId id="263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5151"/>
    <a:srgbClr val="0C77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5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AF48CAE1-7548-4148-ACE5-A503460F5A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04F8E1A-760B-4395-AE7F-6A45CC66A6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A4E3C-2E19-48A0-B712-6AC3E82C95D0}" type="datetimeFigureOut">
              <a:rPr lang="ko-KR" altLang="en-US" smtClean="0"/>
              <a:t>2023-03-30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301FAF5-E86E-4C17-95C8-2C97423B47E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14C1D80-F891-4A60-93A1-7D83F5F5403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C44031-404C-436A-984A-47EFA3A71C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682000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8D4B8B-8646-42EA-96EE-0C0D695B1DE1}" type="datetimeFigureOut">
              <a:rPr lang="ko-KR" altLang="en-US" smtClean="0"/>
              <a:t>2023-03-30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D58E94-7A9B-494C-B0BB-7BE8486C2A3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286715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557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그림 15" descr="내지.jpg">
            <a:extLst>
              <a:ext uri="{FF2B5EF4-FFF2-40B4-BE49-F238E27FC236}">
                <a16:creationId xmlns:a16="http://schemas.microsoft.com/office/drawing/2014/main" id="{989FBC58-4D4E-4DDC-9918-9C66D6ED7B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V="1">
            <a:off x="1" y="5407"/>
            <a:ext cx="6858000" cy="1120196"/>
          </a:xfrm>
          <a:prstGeom prst="rect">
            <a:avLst/>
          </a:prstGeom>
        </p:spPr>
      </p:pic>
      <p:pic>
        <p:nvPicPr>
          <p:cNvPr id="7" name="그림 6" descr="내지.jpg">
            <a:extLst>
              <a:ext uri="{FF2B5EF4-FFF2-40B4-BE49-F238E27FC236}">
                <a16:creationId xmlns:a16="http://schemas.microsoft.com/office/drawing/2014/main" id="{9F5D44DD-C1E9-45A5-B65B-066DD200A7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 flipV="1">
            <a:off x="1" y="9327413"/>
            <a:ext cx="6858000" cy="319462"/>
          </a:xfrm>
          <a:prstGeom prst="rect">
            <a:avLst/>
          </a:prstGeom>
        </p:spPr>
      </p:pic>
      <p:pic>
        <p:nvPicPr>
          <p:cNvPr id="17" name="그림 16" descr="내지.jpg">
            <a:extLst>
              <a:ext uri="{FF2B5EF4-FFF2-40B4-BE49-F238E27FC236}">
                <a16:creationId xmlns:a16="http://schemas.microsoft.com/office/drawing/2014/main" id="{B8C49297-DC79-4FB8-976B-2A7DF71F8C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 flipV="1">
            <a:off x="1" y="9327413"/>
            <a:ext cx="6858000" cy="319462"/>
          </a:xfrm>
          <a:prstGeom prst="rect">
            <a:avLst/>
          </a:prstGeom>
        </p:spPr>
      </p:pic>
      <p:sp>
        <p:nvSpPr>
          <p:cNvPr id="18" name="슬라이드 번호 개체 틀 12">
            <a:extLst>
              <a:ext uri="{FF2B5EF4-FFF2-40B4-BE49-F238E27FC236}">
                <a16:creationId xmlns:a16="http://schemas.microsoft.com/office/drawing/2014/main" id="{7C7F4146-BF78-4AAA-83C5-2CEE826B9E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657475" y="9586725"/>
            <a:ext cx="1543050" cy="221900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</a:lstStyle>
          <a:p>
            <a:fld id="{9DC74218-570B-46AE-A376-C3A75110A7F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73613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0EF81E2-8DD8-4393-80A5-39017B4E7C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D40FB1C-5CFB-4D89-A987-2E2E537DEE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7" name="슬라이드 번호 개체 틀 12">
            <a:extLst>
              <a:ext uri="{FF2B5EF4-FFF2-40B4-BE49-F238E27FC236}">
                <a16:creationId xmlns:a16="http://schemas.microsoft.com/office/drawing/2014/main" id="{2F514C55-2B09-4A31-8FE5-7B399F15B9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657475" y="9586725"/>
            <a:ext cx="1543050" cy="221900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</a:lstStyle>
          <a:p>
            <a:fld id="{9DC74218-570B-46AE-A376-C3A75110A7F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41083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C9921B-2163-49AE-A8A9-9D72DB0E9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050"/>
            <a:ext cx="5915025" cy="19145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886D09E-70BF-4D92-9B0E-12C8753FD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636838"/>
            <a:ext cx="5915025" cy="62849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슬라이드 번호 개체 틀 12">
            <a:extLst>
              <a:ext uri="{FF2B5EF4-FFF2-40B4-BE49-F238E27FC236}">
                <a16:creationId xmlns:a16="http://schemas.microsoft.com/office/drawing/2014/main" id="{543A2741-0ABE-42FB-8DC1-2C307F1AB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657475" y="9586725"/>
            <a:ext cx="1543050" cy="221900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</a:lstStyle>
          <a:p>
            <a:fld id="{9DC74218-570B-46AE-A376-C3A75110A7F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05737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pic>
        <p:nvPicPr>
          <p:cNvPr id="8" name="그림 7" descr="내지.jpg">
            <a:extLst>
              <a:ext uri="{FF2B5EF4-FFF2-40B4-BE49-F238E27FC236}">
                <a16:creationId xmlns:a16="http://schemas.microsoft.com/office/drawing/2014/main" id="{EB4816CA-D0F8-4AD7-AE7F-CD2243D1A6B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 flipV="1">
            <a:off x="1" y="9327413"/>
            <a:ext cx="6858000" cy="319462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726803B1-2351-488B-AE47-B60E5CA8CBE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415"/>
          <a:stretch/>
        </p:blipFill>
        <p:spPr>
          <a:xfrm>
            <a:off x="5245100" y="94025"/>
            <a:ext cx="1524000" cy="43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309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내지.jpg">
            <a:extLst>
              <a:ext uri="{FF2B5EF4-FFF2-40B4-BE49-F238E27FC236}">
                <a16:creationId xmlns:a16="http://schemas.microsoft.com/office/drawing/2014/main" id="{D3F882A1-379D-4732-8DD8-7C0225509DB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 flipV="1">
            <a:off x="1" y="-32693"/>
            <a:ext cx="6858000" cy="1120196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F9D9575E-C39B-4B87-A650-64A5543EB2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415"/>
          <a:stretch/>
        </p:blipFill>
        <p:spPr>
          <a:xfrm>
            <a:off x="5245100" y="30525"/>
            <a:ext cx="1524000" cy="439375"/>
          </a:xfrm>
          <a:prstGeom prst="rect">
            <a:avLst/>
          </a:prstGeom>
        </p:spPr>
      </p:pic>
      <p:pic>
        <p:nvPicPr>
          <p:cNvPr id="9" name="그림 8" descr="내지.jpg">
            <a:extLst>
              <a:ext uri="{FF2B5EF4-FFF2-40B4-BE49-F238E27FC236}">
                <a16:creationId xmlns:a16="http://schemas.microsoft.com/office/drawing/2014/main" id="{9D0DF725-227E-41DC-9061-BD66E564D60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 flipV="1">
            <a:off x="1" y="9327413"/>
            <a:ext cx="6858000" cy="319462"/>
          </a:xfrm>
          <a:prstGeom prst="rect">
            <a:avLst/>
          </a:prstGeom>
        </p:spPr>
      </p:pic>
      <p:sp>
        <p:nvSpPr>
          <p:cNvPr id="10" name="슬라이드 번호 개체 틀 12">
            <a:extLst>
              <a:ext uri="{FF2B5EF4-FFF2-40B4-BE49-F238E27FC236}">
                <a16:creationId xmlns:a16="http://schemas.microsoft.com/office/drawing/2014/main" id="{B442004A-DF3A-46CE-909C-0838B031F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657475" y="9586725"/>
            <a:ext cx="1543050" cy="221900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</a:lstStyle>
          <a:p>
            <a:fld id="{9DC74218-570B-46AE-A376-C3A75110A7F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1429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046BA88E-7D71-4314-A09C-114A062969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88"/>
          <a:stretch/>
        </p:blipFill>
        <p:spPr>
          <a:xfrm>
            <a:off x="1914" y="9017000"/>
            <a:ext cx="6856250" cy="889000"/>
          </a:xfrm>
          <a:prstGeom prst="rect">
            <a:avLst/>
          </a:prstGeom>
        </p:spPr>
      </p:pic>
      <p:sp>
        <p:nvSpPr>
          <p:cNvPr id="7" name="Text Box 31">
            <a:extLst>
              <a:ext uri="{FF2B5EF4-FFF2-40B4-BE49-F238E27FC236}">
                <a16:creationId xmlns:a16="http://schemas.microsoft.com/office/drawing/2014/main" id="{614977B9-C928-4A93-905B-617C569D8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00" y="9154516"/>
            <a:ext cx="5622991" cy="230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90" tIns="45696" rIns="91390" bIns="45696">
            <a:spAutoFit/>
          </a:bodyPr>
          <a:lstStyle/>
          <a:p>
            <a:pPr defTabSz="913905" latinLnBrk="0">
              <a:defRPr/>
            </a:pPr>
            <a:r>
              <a:rPr lang="ko-KR" altLang="en-US" sz="900" b="1" kern="0" dirty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  <a:cs typeface="굴림" charset="-127"/>
              </a:rPr>
              <a:t>행복한 공간을 만드는 고객가치 창출 기업 </a:t>
            </a:r>
            <a:r>
              <a:rPr lang="en-US" altLang="ko-KR" sz="700" b="1" kern="0" dirty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  <a:cs typeface="굴림" charset="-127"/>
              </a:rPr>
              <a:t>(B2C</a:t>
            </a:r>
            <a:r>
              <a:rPr lang="ko-KR" altLang="en-US" sz="700" b="1" kern="0" dirty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  <a:cs typeface="굴림" charset="-127"/>
              </a:rPr>
              <a:t>로의 전환과 고부가 친환경 안전 신소재로 ’</a:t>
            </a:r>
            <a:r>
              <a:rPr lang="en-US" altLang="ko-KR" sz="700" b="1" kern="0" dirty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  <a:cs typeface="굴림" charset="-127"/>
              </a:rPr>
              <a:t>24</a:t>
            </a:r>
            <a:r>
              <a:rPr lang="ko-KR" altLang="en-US" sz="700" b="1" kern="0" dirty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  <a:cs typeface="굴림" charset="-127"/>
              </a:rPr>
              <a:t>년 </a:t>
            </a:r>
            <a:r>
              <a:rPr lang="en-US" altLang="ko-KR" sz="700" b="1" kern="0" dirty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  <a:cs typeface="굴림" charset="-127"/>
              </a:rPr>
              <a:t>200% Jump-Up)``</a:t>
            </a:r>
            <a:endParaRPr lang="ko-KR" altLang="en-US" sz="900" b="1" kern="0" dirty="0">
              <a:solidFill>
                <a:srgbClr val="0070C0"/>
              </a:solidFill>
              <a:latin typeface="맑은 고딕" pitchFamily="50" charset="-127"/>
              <a:ea typeface="맑은 고딕" pitchFamily="50" charset="-127"/>
              <a:cs typeface="굴림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7DE02D-3A41-4F0A-83A0-B9E9384B657C}"/>
              </a:ext>
            </a:extLst>
          </p:cNvPr>
          <p:cNvSpPr txBox="1"/>
          <p:nvPr/>
        </p:nvSpPr>
        <p:spPr>
          <a:xfrm>
            <a:off x="1102882" y="2345204"/>
            <a:ext cx="4652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3600" b="1" dirty="0">
                <a:solidFill>
                  <a:srgbClr val="0C77C3"/>
                </a:solidFill>
              </a:rPr>
              <a:t>인권경영 운영 지침서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BAA1F1AC-A003-4ABC-B85C-FD648FCD9D6F}"/>
              </a:ext>
            </a:extLst>
          </p:cNvPr>
          <p:cNvSpPr/>
          <p:nvPr/>
        </p:nvSpPr>
        <p:spPr>
          <a:xfrm>
            <a:off x="342900" y="3987800"/>
            <a:ext cx="6172200" cy="31496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i="1" dirty="0">
                <a:solidFill>
                  <a:schemeClr val="bg1">
                    <a:lumMod val="50000"/>
                  </a:schemeClr>
                </a:solidFill>
              </a:rPr>
              <a:t>본 지침서는 인권경영 지침</a:t>
            </a:r>
            <a:r>
              <a:rPr lang="en-US" altLang="ko-KR" i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ko-KR" altLang="en-US" i="1" dirty="0">
                <a:solidFill>
                  <a:schemeClr val="bg1">
                    <a:lumMod val="50000"/>
                  </a:schemeClr>
                </a:solidFill>
              </a:rPr>
              <a:t>인권 침해 기준 및</a:t>
            </a:r>
            <a:endParaRPr lang="en-US" altLang="ko-KR" i="1" dirty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i="1" dirty="0" err="1">
                <a:solidFill>
                  <a:schemeClr val="bg1">
                    <a:lumMod val="50000"/>
                  </a:schemeClr>
                </a:solidFill>
              </a:rPr>
              <a:t>한솔홈데코</a:t>
            </a:r>
            <a:r>
              <a:rPr lang="ko-KR" altLang="en-US" i="1" dirty="0">
                <a:solidFill>
                  <a:schemeClr val="bg1">
                    <a:lumMod val="50000"/>
                  </a:schemeClr>
                </a:solidFill>
              </a:rPr>
              <a:t> 임직원 또는 이해 관계자가</a:t>
            </a:r>
            <a:endParaRPr lang="en-US" altLang="ko-KR" i="1" dirty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i="1" dirty="0" err="1">
                <a:solidFill>
                  <a:schemeClr val="bg1">
                    <a:lumMod val="50000"/>
                  </a:schemeClr>
                </a:solidFill>
              </a:rPr>
              <a:t>한솔홈데코</a:t>
            </a:r>
            <a:r>
              <a:rPr lang="ko-KR" altLang="en-US" i="1" dirty="0">
                <a:solidFill>
                  <a:schemeClr val="bg1">
                    <a:lumMod val="50000"/>
                  </a:schemeClr>
                </a:solidFill>
              </a:rPr>
              <a:t> 경영활동 관련 인권침해를 당했을 때</a:t>
            </a:r>
            <a:endParaRPr lang="en-US" altLang="ko-KR" i="1" dirty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i="1" dirty="0">
                <a:solidFill>
                  <a:schemeClr val="bg1">
                    <a:lumMod val="50000"/>
                  </a:schemeClr>
                </a:solidFill>
              </a:rPr>
              <a:t>구제 절차와 예방 프로그램을 포함하고 있습니다</a:t>
            </a:r>
            <a:r>
              <a:rPr lang="en-US" altLang="ko-KR" i="1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ko-KR" altLang="en-US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223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0599785F-3709-4A01-8637-85D4FD88C8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dirty="0"/>
              <a:t>9</a:t>
            </a:r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EF75E6-0D87-4F17-A744-B06C336F7EE9}"/>
              </a:ext>
            </a:extLst>
          </p:cNvPr>
          <p:cNvSpPr txBox="1"/>
          <p:nvPr/>
        </p:nvSpPr>
        <p:spPr>
          <a:xfrm>
            <a:off x="76200" y="59275"/>
            <a:ext cx="24769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 b="1" dirty="0">
                <a:latin typeface="+mj-ea"/>
                <a:ea typeface="+mj-ea"/>
              </a:rPr>
              <a:t>03. </a:t>
            </a:r>
            <a:r>
              <a:rPr lang="ko-KR" altLang="en-US" sz="2200" b="1" dirty="0">
                <a:latin typeface="+mj-ea"/>
                <a:ea typeface="+mj-ea"/>
              </a:rPr>
              <a:t>인권침해 기준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D2E4E1-7314-4FA9-8988-EA33E93C5AAB}"/>
              </a:ext>
            </a:extLst>
          </p:cNvPr>
          <p:cNvSpPr txBox="1"/>
          <p:nvPr/>
        </p:nvSpPr>
        <p:spPr>
          <a:xfrm>
            <a:off x="158750" y="850900"/>
            <a:ext cx="17331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+mj-ea"/>
                <a:ea typeface="+mj-ea"/>
              </a:rPr>
              <a:t>1. </a:t>
            </a:r>
            <a:r>
              <a:rPr lang="ko-KR" altLang="en-US" sz="1600" b="1" dirty="0">
                <a:latin typeface="+mj-ea"/>
                <a:ea typeface="+mj-ea"/>
              </a:rPr>
              <a:t>인권침해 정의</a:t>
            </a: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62923B93-CBDE-446D-B1DE-B630A0BBD4DF}"/>
              </a:ext>
            </a:extLst>
          </p:cNvPr>
          <p:cNvSpPr/>
          <p:nvPr/>
        </p:nvSpPr>
        <p:spPr>
          <a:xfrm>
            <a:off x="425450" y="1316453"/>
            <a:ext cx="6273800" cy="2369455"/>
          </a:xfrm>
          <a:prstGeom prst="roundRect">
            <a:avLst>
              <a:gd name="adj" fmla="val 4174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ko-KR" altLang="en-US" sz="1400" dirty="0">
                <a:solidFill>
                  <a:schemeClr val="tx1"/>
                </a:solidFill>
              </a:rPr>
              <a:t>▣ 인간으로서 존엄을 실현하기 위해서 반드시 보장되어야 하는 최소한의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</a:t>
            </a:r>
            <a:r>
              <a:rPr lang="ko-KR" altLang="en-US" sz="1400" dirty="0">
                <a:solidFill>
                  <a:schemeClr val="tx1"/>
                </a:solidFill>
              </a:rPr>
              <a:t>기본적 권리들을 침해하는 행위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400" dirty="0">
                <a:solidFill>
                  <a:schemeClr val="tx1"/>
                </a:solidFill>
              </a:rPr>
              <a:t>▣ 국가인권위원회 「인권침해 및 차별행위 조사구제규칙」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 - </a:t>
            </a:r>
            <a:r>
              <a:rPr lang="ko-KR" altLang="en-US" sz="1400" dirty="0">
                <a:solidFill>
                  <a:schemeClr val="tx1"/>
                </a:solidFill>
              </a:rPr>
              <a:t>인권침해 </a:t>
            </a:r>
            <a:r>
              <a:rPr lang="en-US" altLang="ko-KR" sz="1400" dirty="0">
                <a:solidFill>
                  <a:schemeClr val="tx1"/>
                </a:solidFill>
              </a:rPr>
              <a:t>: </a:t>
            </a:r>
            <a:r>
              <a:rPr lang="ko-KR" altLang="en-US" sz="1400" dirty="0">
                <a:solidFill>
                  <a:schemeClr val="tx1"/>
                </a:solidFill>
              </a:rPr>
              <a:t>「대한민국헌법」 제</a:t>
            </a:r>
            <a:r>
              <a:rPr lang="en-US" altLang="ko-KR" sz="1400" dirty="0">
                <a:solidFill>
                  <a:schemeClr val="tx1"/>
                </a:solidFill>
              </a:rPr>
              <a:t>11</a:t>
            </a:r>
            <a:r>
              <a:rPr lang="ko-KR" altLang="en-US" sz="1400" dirty="0">
                <a:solidFill>
                  <a:schemeClr val="tx1"/>
                </a:solidFill>
              </a:rPr>
              <a:t>조에서 보장하고 있는 인권을 침해당한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                         </a:t>
            </a:r>
            <a:r>
              <a:rPr lang="ko-KR" altLang="en-US" sz="1400" dirty="0">
                <a:solidFill>
                  <a:schemeClr val="tx1"/>
                </a:solidFill>
              </a:rPr>
              <a:t>경우를 제외한 나머지의 것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</a:rPr>
              <a:t>차별행위 </a:t>
            </a:r>
            <a:r>
              <a:rPr lang="en-US" altLang="ko-KR" sz="1400" dirty="0">
                <a:solidFill>
                  <a:schemeClr val="tx1"/>
                </a:solidFill>
              </a:rPr>
              <a:t>: </a:t>
            </a:r>
            <a:r>
              <a:rPr lang="ko-KR" altLang="en-US" sz="1400" dirty="0">
                <a:solidFill>
                  <a:schemeClr val="tx1"/>
                </a:solidFill>
              </a:rPr>
              <a:t>「대한민국헌법」 제</a:t>
            </a:r>
            <a:r>
              <a:rPr lang="en-US" altLang="ko-KR" sz="1400" dirty="0">
                <a:solidFill>
                  <a:schemeClr val="tx1"/>
                </a:solidFill>
              </a:rPr>
              <a:t>11</a:t>
            </a:r>
            <a:r>
              <a:rPr lang="ko-KR" altLang="en-US" sz="1400" dirty="0">
                <a:solidFill>
                  <a:schemeClr val="tx1"/>
                </a:solidFill>
              </a:rPr>
              <a:t>조에서 보장하고 있는 인권을 침해 당한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                        </a:t>
            </a:r>
            <a:r>
              <a:rPr lang="ko-KR" altLang="en-US" sz="1400" dirty="0">
                <a:solidFill>
                  <a:schemeClr val="tx1"/>
                </a:solidFill>
              </a:rPr>
              <a:t>경우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EF6E6D-7699-4E4D-BB8A-BB02E5DCB0F0}"/>
              </a:ext>
            </a:extLst>
          </p:cNvPr>
          <p:cNvSpPr txBox="1"/>
          <p:nvPr/>
        </p:nvSpPr>
        <p:spPr>
          <a:xfrm>
            <a:off x="158750" y="3812908"/>
            <a:ext cx="17331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+mj-ea"/>
                <a:ea typeface="+mj-ea"/>
              </a:rPr>
              <a:t>2. </a:t>
            </a:r>
            <a:r>
              <a:rPr lang="ko-KR" altLang="en-US" sz="1600" b="1" dirty="0">
                <a:latin typeface="+mj-ea"/>
                <a:ea typeface="+mj-ea"/>
              </a:rPr>
              <a:t>인권침해 유형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B8543F7F-5EDE-4AB4-B46C-CD21CF368761}"/>
              </a:ext>
            </a:extLst>
          </p:cNvPr>
          <p:cNvSpPr/>
          <p:nvPr/>
        </p:nvSpPr>
        <p:spPr>
          <a:xfrm>
            <a:off x="425450" y="4278462"/>
            <a:ext cx="6273800" cy="3963664"/>
          </a:xfrm>
          <a:prstGeom prst="roundRect">
            <a:avLst>
              <a:gd name="adj" fmla="val 2614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solidFill>
                  <a:schemeClr val="tx1"/>
                </a:solidFill>
              </a:rPr>
              <a:t>▣ 차별로 인한 인권침해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</a:rPr>
              <a:t>성별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연령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성정체성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결혼여부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신체적 조건 등을 이유로 한 차별행위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</a:rPr>
              <a:t>종교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사상 또는 정치적 의견을 이유로 한 차별행위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</a:rPr>
              <a:t>사회적 신분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학력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장애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가족상황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병력 등을 이유로 한 차별행위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</a:rPr>
              <a:t>출신 지역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출신 국가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출신 민족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인종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피부색을 이유로 한 차별행위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400" b="1" dirty="0">
                <a:solidFill>
                  <a:schemeClr val="tx1"/>
                </a:solidFill>
              </a:rPr>
              <a:t>▣ 자유권을 보장하지 않는 인권침해</a:t>
            </a:r>
            <a:endParaRPr lang="en-US" altLang="ko-KR" sz="14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</a:rPr>
              <a:t>사생활과 통신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개인정보를 함부로 간섭하는 행위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</a:rPr>
              <a:t>종교나 신념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양심에 따라 행동하고 의견을 자유롭게 표명할 권리를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  </a:t>
            </a:r>
            <a:r>
              <a:rPr lang="ko-KR" altLang="en-US" sz="1400" dirty="0">
                <a:solidFill>
                  <a:schemeClr val="tx1"/>
                </a:solidFill>
              </a:rPr>
              <a:t>제한하는 행위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</a:rPr>
              <a:t>집회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결사의 자유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선거권과 피선거권을 함부로 제한하는 행위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</a:rPr>
              <a:t>징계 등에 있어 절차적 권리를 무시하는 행위</a:t>
            </a:r>
          </a:p>
        </p:txBody>
      </p:sp>
    </p:spTree>
    <p:extLst>
      <p:ext uri="{BB962C8B-B14F-4D97-AF65-F5344CB8AC3E}">
        <p14:creationId xmlns:p14="http://schemas.microsoft.com/office/powerpoint/2010/main" val="1665956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0599785F-3709-4A01-8637-85D4FD88C8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dirty="0"/>
              <a:t>10</a:t>
            </a:r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EF75E6-0D87-4F17-A744-B06C336F7EE9}"/>
              </a:ext>
            </a:extLst>
          </p:cNvPr>
          <p:cNvSpPr txBox="1"/>
          <p:nvPr/>
        </p:nvSpPr>
        <p:spPr>
          <a:xfrm>
            <a:off x="76200" y="59275"/>
            <a:ext cx="24769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 b="1" dirty="0">
                <a:latin typeface="+mj-ea"/>
                <a:ea typeface="+mj-ea"/>
              </a:rPr>
              <a:t>03. </a:t>
            </a:r>
            <a:r>
              <a:rPr lang="ko-KR" altLang="en-US" sz="2200" b="1" dirty="0">
                <a:latin typeface="+mj-ea"/>
                <a:ea typeface="+mj-ea"/>
              </a:rPr>
              <a:t>인권침해 기준</a:t>
            </a: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62923B93-CBDE-446D-B1DE-B630A0BBD4DF}"/>
              </a:ext>
            </a:extLst>
          </p:cNvPr>
          <p:cNvSpPr/>
          <p:nvPr/>
        </p:nvSpPr>
        <p:spPr>
          <a:xfrm>
            <a:off x="425450" y="850900"/>
            <a:ext cx="6273800" cy="8393307"/>
          </a:xfrm>
          <a:prstGeom prst="roundRect">
            <a:avLst>
              <a:gd name="adj" fmla="val 2082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solidFill>
                  <a:schemeClr val="tx1"/>
                </a:solidFill>
              </a:rPr>
              <a:t>▣ 폭력으로 인한 인권침해</a:t>
            </a:r>
            <a:endParaRPr lang="en-US" altLang="ko-KR" sz="14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</a:rPr>
              <a:t>기합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체벌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가혹행위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구타 등의 신체적 폭력을 가하는 행위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</a:rPr>
              <a:t>폭언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욕설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모욕 등의 언어적 폭력을 가하는 행위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</a:rPr>
              <a:t>술자리에서 억지로 술을 마시게 하거나 집에 못 가게 강요하는 행위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400" b="1" dirty="0">
                <a:solidFill>
                  <a:schemeClr val="tx1"/>
                </a:solidFill>
              </a:rPr>
              <a:t>▣ 교육권</a:t>
            </a:r>
            <a:r>
              <a:rPr lang="en-US" altLang="ko-KR" sz="1400" b="1" dirty="0">
                <a:solidFill>
                  <a:schemeClr val="tx1"/>
                </a:solidFill>
              </a:rPr>
              <a:t>, </a:t>
            </a:r>
            <a:r>
              <a:rPr lang="ko-KR" altLang="en-US" sz="1400" b="1" dirty="0">
                <a:solidFill>
                  <a:schemeClr val="tx1"/>
                </a:solidFill>
              </a:rPr>
              <a:t>노동권을 보장하지 않은 인권침해</a:t>
            </a:r>
            <a:endParaRPr lang="en-US" altLang="ko-KR" sz="14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</a:rPr>
              <a:t>안전하고 적절하게 교육받을 권리를 침해하는 행위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</a:rPr>
              <a:t>합당한 노동의 보수를 주지 않거나 최저임금에 미달하는 보수를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   </a:t>
            </a:r>
            <a:r>
              <a:rPr lang="ko-KR" altLang="en-US" sz="1400" dirty="0">
                <a:solidFill>
                  <a:schemeClr val="tx1"/>
                </a:solidFill>
              </a:rPr>
              <a:t>지급하는 행위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400" b="1" dirty="0">
                <a:solidFill>
                  <a:schemeClr val="tx1"/>
                </a:solidFill>
              </a:rPr>
              <a:t>▣ 직장 내 괴롭힘으로 인한 인권침해</a:t>
            </a:r>
            <a:endParaRPr lang="en-US" altLang="ko-KR" sz="14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</a:rPr>
              <a:t>사용자 또는 근로자가 직장에서의 지위 또는 관계 등의 우위를 이용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  </a:t>
            </a:r>
            <a:r>
              <a:rPr lang="ko-KR" altLang="en-US" sz="1400" dirty="0">
                <a:solidFill>
                  <a:schemeClr val="tx1"/>
                </a:solidFill>
              </a:rPr>
              <a:t>하여 업무상 적정범위를 넘어 다른 근로자에게 신체적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정신적 고통을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  </a:t>
            </a:r>
            <a:r>
              <a:rPr lang="ko-KR" altLang="en-US" sz="1400" dirty="0">
                <a:solidFill>
                  <a:schemeClr val="tx1"/>
                </a:solidFill>
              </a:rPr>
              <a:t>주거나 근무환경을 악화시키는 행위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400" b="1" dirty="0">
                <a:solidFill>
                  <a:schemeClr val="tx1"/>
                </a:solidFill>
              </a:rPr>
              <a:t>▣ 직장 내 성희롱</a:t>
            </a:r>
            <a:r>
              <a:rPr lang="en-US" altLang="ko-KR" sz="1400" b="1" dirty="0">
                <a:solidFill>
                  <a:schemeClr val="tx1"/>
                </a:solidFill>
              </a:rPr>
              <a:t>, </a:t>
            </a:r>
            <a:r>
              <a:rPr lang="ko-KR" altLang="en-US" sz="1400" b="1" dirty="0">
                <a:solidFill>
                  <a:schemeClr val="tx1"/>
                </a:solidFill>
              </a:rPr>
              <a:t>성폭력으로 인한 인권침해</a:t>
            </a:r>
            <a:endParaRPr lang="en-US" altLang="ko-KR" sz="14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</a:rPr>
              <a:t>사용자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상급자 또는 근로자가 직장 내의 지위를 이용하거나 업무와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  </a:t>
            </a:r>
            <a:r>
              <a:rPr lang="ko-KR" altLang="en-US" sz="1400" dirty="0">
                <a:solidFill>
                  <a:schemeClr val="tx1"/>
                </a:solidFill>
              </a:rPr>
              <a:t>관련하여 다른 근로자에게 성적 언동 등으로 성적 굴욕감 또는 혐오감을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  </a:t>
            </a:r>
            <a:r>
              <a:rPr lang="ko-KR" altLang="en-US" sz="1400" dirty="0">
                <a:solidFill>
                  <a:schemeClr val="tx1"/>
                </a:solidFill>
              </a:rPr>
              <a:t>느끼게 하거나 성적 언동 또는 그 밖의 요구 등에 따르지 아니하였다는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  </a:t>
            </a:r>
            <a:r>
              <a:rPr lang="ko-KR" altLang="en-US" sz="1400" dirty="0">
                <a:solidFill>
                  <a:schemeClr val="tx1"/>
                </a:solidFill>
              </a:rPr>
              <a:t>이유로 근로조건 및 고용에서 불이익을 주는 행위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400" b="1" dirty="0">
                <a:solidFill>
                  <a:schemeClr val="tx1"/>
                </a:solidFill>
              </a:rPr>
              <a:t>▣ 직장 내 </a:t>
            </a:r>
            <a:r>
              <a:rPr lang="ko-KR" altLang="en-US" sz="1400" b="1" dirty="0" err="1">
                <a:solidFill>
                  <a:schemeClr val="tx1"/>
                </a:solidFill>
              </a:rPr>
              <a:t>갑질로</a:t>
            </a:r>
            <a:r>
              <a:rPr lang="ko-KR" altLang="en-US" sz="1400" b="1" dirty="0">
                <a:solidFill>
                  <a:schemeClr val="tx1"/>
                </a:solidFill>
              </a:rPr>
              <a:t> 인한 인권침해</a:t>
            </a:r>
            <a:endParaRPr lang="en-US" altLang="ko-KR" sz="14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</a:rPr>
              <a:t>사회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경제적 관계에서 우월적 지위에 있는 사람이 권한을 남용하거나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  </a:t>
            </a:r>
            <a:r>
              <a:rPr lang="ko-KR" altLang="en-US" sz="1400" dirty="0">
                <a:solidFill>
                  <a:schemeClr val="tx1"/>
                </a:solidFill>
              </a:rPr>
              <a:t>우월적 지위에서 비롯되는 사실상의 영향력을 행사하여 상대방에게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  </a:t>
            </a:r>
            <a:r>
              <a:rPr lang="ko-KR" altLang="en-US" sz="1400" dirty="0">
                <a:solidFill>
                  <a:schemeClr val="tx1"/>
                </a:solidFill>
              </a:rPr>
              <a:t>행하는 부당한 요구나 처우</a:t>
            </a:r>
          </a:p>
        </p:txBody>
      </p:sp>
    </p:spTree>
    <p:extLst>
      <p:ext uri="{BB962C8B-B14F-4D97-AF65-F5344CB8AC3E}">
        <p14:creationId xmlns:p14="http://schemas.microsoft.com/office/powerpoint/2010/main" val="601347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70C513D5-238B-45FB-8A93-DBC060D126B0}"/>
              </a:ext>
            </a:extLst>
          </p:cNvPr>
          <p:cNvSpPr txBox="1"/>
          <p:nvPr/>
        </p:nvSpPr>
        <p:spPr>
          <a:xfrm>
            <a:off x="1987313" y="3598389"/>
            <a:ext cx="39821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b="1">
                <a:solidFill>
                  <a:srgbClr val="0C77C3"/>
                </a:solidFill>
              </a:rPr>
              <a:t>인권침해 구제절차</a:t>
            </a:r>
            <a:endParaRPr lang="ko-KR" altLang="en-US" sz="3600" b="1" dirty="0">
              <a:solidFill>
                <a:srgbClr val="0C77C3"/>
              </a:solidFill>
            </a:endParaRPr>
          </a:p>
        </p:txBody>
      </p:sp>
      <p:sp>
        <p:nvSpPr>
          <p:cNvPr id="15" name="눈물 방울 14">
            <a:extLst>
              <a:ext uri="{FF2B5EF4-FFF2-40B4-BE49-F238E27FC236}">
                <a16:creationId xmlns:a16="http://schemas.microsoft.com/office/drawing/2014/main" id="{D1702252-6D79-4545-93ED-E286A437A993}"/>
              </a:ext>
            </a:extLst>
          </p:cNvPr>
          <p:cNvSpPr/>
          <p:nvPr/>
        </p:nvSpPr>
        <p:spPr>
          <a:xfrm rot="5400000">
            <a:off x="888508" y="3051350"/>
            <a:ext cx="870205" cy="870205"/>
          </a:xfrm>
          <a:prstGeom prst="teardrop">
            <a:avLst/>
          </a:prstGeom>
          <a:solidFill>
            <a:srgbClr val="0C77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wrap="square" lIns="0" tIns="0" rIns="0" bIns="0" rtlCol="0" anchor="ctr"/>
          <a:lstStyle/>
          <a:p>
            <a:pPr algn="ctr"/>
            <a:endParaRPr lang="ko-KR" altLang="en-US" sz="3200" b="1" dirty="0">
              <a:latin typeface="+mj-ea"/>
              <a:ea typeface="+mj-ea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513731B-0015-4A73-A2ED-FCB2A5495C46}"/>
              </a:ext>
            </a:extLst>
          </p:cNvPr>
          <p:cNvSpPr txBox="1"/>
          <p:nvPr/>
        </p:nvSpPr>
        <p:spPr>
          <a:xfrm rot="16200000">
            <a:off x="909227" y="3146930"/>
            <a:ext cx="828765" cy="6790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b="1">
                <a:solidFill>
                  <a:schemeClr val="lt1"/>
                </a:solidFill>
                <a:latin typeface="+mj-ea"/>
                <a:ea typeface="+mj-ea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3200" dirty="0"/>
              <a:t>04</a:t>
            </a:r>
            <a:endParaRPr lang="ko-KR" altLang="en-US" sz="3200" dirty="0"/>
          </a:p>
        </p:txBody>
      </p:sp>
      <p:sp>
        <p:nvSpPr>
          <p:cNvPr id="8" name="슬라이드 번호 개체 틀 2">
            <a:extLst>
              <a:ext uri="{FF2B5EF4-FFF2-40B4-BE49-F238E27FC236}">
                <a16:creationId xmlns:a16="http://schemas.microsoft.com/office/drawing/2014/main" id="{4FAFC5CB-C91E-4395-93AF-4E3E4F5E8858}"/>
              </a:ext>
            </a:extLst>
          </p:cNvPr>
          <p:cNvSpPr txBox="1">
            <a:spLocks/>
          </p:cNvSpPr>
          <p:nvPr/>
        </p:nvSpPr>
        <p:spPr>
          <a:xfrm>
            <a:off x="2657475" y="9586725"/>
            <a:ext cx="1543050" cy="2219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>
              <a:defRPr sz="1200"/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11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79996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0599785F-3709-4A01-8637-85D4FD88C8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dirty="0"/>
              <a:t>12</a:t>
            </a:r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EF75E6-0D87-4F17-A744-B06C336F7EE9}"/>
              </a:ext>
            </a:extLst>
          </p:cNvPr>
          <p:cNvSpPr txBox="1"/>
          <p:nvPr/>
        </p:nvSpPr>
        <p:spPr>
          <a:xfrm>
            <a:off x="76200" y="59275"/>
            <a:ext cx="304121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 b="1" dirty="0">
                <a:latin typeface="+mj-ea"/>
                <a:ea typeface="+mj-ea"/>
              </a:rPr>
              <a:t>04. </a:t>
            </a:r>
            <a:r>
              <a:rPr lang="ko-KR" altLang="en-US" sz="2200" b="1" dirty="0">
                <a:latin typeface="+mj-ea"/>
                <a:ea typeface="+mj-ea"/>
              </a:rPr>
              <a:t>인권침해 구제절차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D2E4E1-7314-4FA9-8988-EA33E93C5AAB}"/>
              </a:ext>
            </a:extLst>
          </p:cNvPr>
          <p:cNvSpPr txBox="1"/>
          <p:nvPr/>
        </p:nvSpPr>
        <p:spPr>
          <a:xfrm>
            <a:off x="158750" y="850900"/>
            <a:ext cx="17331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+mj-ea"/>
                <a:ea typeface="+mj-ea"/>
              </a:rPr>
              <a:t>1. </a:t>
            </a:r>
            <a:r>
              <a:rPr lang="ko-KR" altLang="en-US" sz="1600" b="1" dirty="0">
                <a:latin typeface="+mj-ea"/>
                <a:ea typeface="+mj-ea"/>
              </a:rPr>
              <a:t>구제절차 정의</a:t>
            </a: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62923B93-CBDE-446D-B1DE-B630A0BBD4DF}"/>
              </a:ext>
            </a:extLst>
          </p:cNvPr>
          <p:cNvSpPr/>
          <p:nvPr/>
        </p:nvSpPr>
        <p:spPr>
          <a:xfrm>
            <a:off x="425450" y="1316454"/>
            <a:ext cx="6273800" cy="800446"/>
          </a:xfrm>
          <a:prstGeom prst="roundRect">
            <a:avLst>
              <a:gd name="adj" fmla="val 15897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ko-KR" altLang="en-US" sz="1400" dirty="0">
                <a:solidFill>
                  <a:schemeClr val="tx1"/>
                </a:solidFill>
              </a:rPr>
              <a:t>▣ 자신의 인권이 침해당했거나 타인의 인권이 침해 당한 사실을 알게 된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</a:t>
            </a:r>
            <a:r>
              <a:rPr lang="ko-KR" altLang="en-US" sz="1400" dirty="0">
                <a:solidFill>
                  <a:schemeClr val="tx1"/>
                </a:solidFill>
              </a:rPr>
              <a:t>경우 누구든 내부신고 또는 외부기관을 통해 구제받을 수 있는 제도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EF6E6D-7699-4E4D-BB8A-BB02E5DCB0F0}"/>
              </a:ext>
            </a:extLst>
          </p:cNvPr>
          <p:cNvSpPr txBox="1"/>
          <p:nvPr/>
        </p:nvSpPr>
        <p:spPr>
          <a:xfrm>
            <a:off x="158750" y="2372415"/>
            <a:ext cx="19383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+mj-ea"/>
                <a:ea typeface="+mj-ea"/>
              </a:rPr>
              <a:t>2. </a:t>
            </a:r>
            <a:r>
              <a:rPr lang="ko-KR" altLang="en-US" sz="1600" b="1" dirty="0">
                <a:latin typeface="+mj-ea"/>
                <a:ea typeface="+mj-ea"/>
              </a:rPr>
              <a:t>구제절차의 종류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B8543F7F-5EDE-4AB4-B46C-CD21CF368761}"/>
              </a:ext>
            </a:extLst>
          </p:cNvPr>
          <p:cNvSpPr/>
          <p:nvPr/>
        </p:nvSpPr>
        <p:spPr>
          <a:xfrm>
            <a:off x="425450" y="2837969"/>
            <a:ext cx="6273800" cy="2924004"/>
          </a:xfrm>
          <a:prstGeom prst="roundRect">
            <a:avLst>
              <a:gd name="adj" fmla="val 4521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solidFill>
                  <a:schemeClr val="tx1"/>
                </a:solidFill>
              </a:rPr>
              <a:t>▣ 내부 구제절차</a:t>
            </a:r>
            <a:r>
              <a:rPr lang="en-US" altLang="ko-KR" sz="1400" b="1" baseline="30000" dirty="0">
                <a:solidFill>
                  <a:schemeClr val="tx1"/>
                </a:solidFill>
              </a:rPr>
              <a:t>*</a:t>
            </a:r>
            <a:endParaRPr lang="en-US" altLang="ko-KR" sz="1400" baseline="300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</a:rPr>
              <a:t>인권경영 담당자 </a:t>
            </a:r>
            <a:r>
              <a:rPr lang="en-US" altLang="ko-KR" sz="1400" dirty="0">
                <a:solidFill>
                  <a:schemeClr val="tx1"/>
                </a:solidFill>
              </a:rPr>
              <a:t>or </a:t>
            </a:r>
            <a:r>
              <a:rPr lang="ko-KR" altLang="en-US" sz="1400" dirty="0">
                <a:solidFill>
                  <a:schemeClr val="tx1"/>
                </a:solidFill>
              </a:rPr>
              <a:t>그룹웨어</a:t>
            </a:r>
            <a:r>
              <a:rPr lang="en-US" altLang="ko-KR" sz="1400" dirty="0">
                <a:solidFill>
                  <a:schemeClr val="tx1"/>
                </a:solidFill>
              </a:rPr>
              <a:t>(</a:t>
            </a:r>
            <a:r>
              <a:rPr lang="ko-KR" altLang="en-US" sz="1400" dirty="0" err="1">
                <a:solidFill>
                  <a:schemeClr val="tx1"/>
                </a:solidFill>
              </a:rPr>
              <a:t>레드휘슬</a:t>
            </a:r>
            <a:r>
              <a:rPr lang="en-US" altLang="ko-KR" sz="1400" dirty="0">
                <a:solidFill>
                  <a:schemeClr val="tx1"/>
                </a:solidFill>
              </a:rPr>
              <a:t>) </a:t>
            </a:r>
            <a:r>
              <a:rPr lang="ko-KR" altLang="en-US" sz="1400" dirty="0">
                <a:solidFill>
                  <a:schemeClr val="tx1"/>
                </a:solidFill>
              </a:rPr>
              <a:t>통하여 신고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</a:rPr>
              <a:t>외부 구제절차에 비해 접근 용이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비교적 신속하게 처리 가능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400" b="1" dirty="0">
                <a:solidFill>
                  <a:schemeClr val="tx1"/>
                </a:solidFill>
              </a:rPr>
              <a:t>▣ 외부 구제절차</a:t>
            </a:r>
            <a:endParaRPr lang="en-US" altLang="ko-KR" sz="14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</a:rPr>
              <a:t>사법기관에 고소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고발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국가인권위원회 진정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대한법률구조공단의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  </a:t>
            </a:r>
            <a:r>
              <a:rPr lang="ko-KR" altLang="en-US" sz="1400" dirty="0">
                <a:solidFill>
                  <a:schemeClr val="tx1"/>
                </a:solidFill>
              </a:rPr>
              <a:t>소송구조 신청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</a:rPr>
              <a:t>강력하고 법적 구속력 있음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장기간 소요 및 비용 발생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200" i="1" dirty="0">
                <a:solidFill>
                  <a:schemeClr val="bg1">
                    <a:lumMod val="65000"/>
                  </a:schemeClr>
                </a:solidFill>
              </a:rPr>
              <a:t>         * </a:t>
            </a:r>
            <a:r>
              <a:rPr lang="ko-KR" altLang="en-US" sz="1200" i="1" dirty="0">
                <a:solidFill>
                  <a:schemeClr val="bg1">
                    <a:lumMod val="65000"/>
                  </a:schemeClr>
                </a:solidFill>
              </a:rPr>
              <a:t>본 매뉴얼은 내부 구제절차로 접수된 인권침해사건에 대한 처리절차 내용으로 구성</a:t>
            </a:r>
            <a:endParaRPr lang="ko-KR" altLang="en-US" sz="1400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30B6635-F4D3-4766-84D0-3290B3DDBD38}"/>
              </a:ext>
            </a:extLst>
          </p:cNvPr>
          <p:cNvSpPr txBox="1"/>
          <p:nvPr/>
        </p:nvSpPr>
        <p:spPr>
          <a:xfrm>
            <a:off x="158750" y="5992437"/>
            <a:ext cx="23487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+mj-ea"/>
                <a:ea typeface="+mj-ea"/>
              </a:rPr>
              <a:t>3. </a:t>
            </a:r>
            <a:r>
              <a:rPr lang="ko-KR" altLang="en-US" sz="1600" b="1" dirty="0">
                <a:latin typeface="+mj-ea"/>
                <a:ea typeface="+mj-ea"/>
              </a:rPr>
              <a:t>구제절차의 프로세스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4E64C97E-0DF7-44DB-B5B1-6D70B25A4894}"/>
              </a:ext>
            </a:extLst>
          </p:cNvPr>
          <p:cNvSpPr/>
          <p:nvPr/>
        </p:nvSpPr>
        <p:spPr>
          <a:xfrm>
            <a:off x="764088" y="6439379"/>
            <a:ext cx="2254685" cy="325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>
                <a:solidFill>
                  <a:schemeClr val="tx1"/>
                </a:solidFill>
              </a:rPr>
              <a:t>인권침해 </a:t>
            </a:r>
            <a:r>
              <a:rPr lang="ko-KR" altLang="en-US" sz="1200" b="1">
                <a:solidFill>
                  <a:schemeClr val="tx1"/>
                </a:solidFill>
              </a:rPr>
              <a:t>상담</a:t>
            </a:r>
            <a:r>
              <a:rPr lang="en-US" altLang="ko-KR" sz="1200" b="1" dirty="0">
                <a:solidFill>
                  <a:schemeClr val="tx1"/>
                </a:solidFill>
              </a:rPr>
              <a:t>/</a:t>
            </a:r>
            <a:r>
              <a:rPr lang="ko-KR" altLang="en-US" sz="1200" b="1" dirty="0">
                <a:solidFill>
                  <a:schemeClr val="tx1"/>
                </a:solidFill>
              </a:rPr>
              <a:t>신고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684D2D1D-8B01-4AC5-AB96-81F8987FCBD2}"/>
              </a:ext>
            </a:extLst>
          </p:cNvPr>
          <p:cNvSpPr/>
          <p:nvPr/>
        </p:nvSpPr>
        <p:spPr>
          <a:xfrm>
            <a:off x="764088" y="6929965"/>
            <a:ext cx="2254685" cy="325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>
                <a:solidFill>
                  <a:schemeClr val="tx1"/>
                </a:solidFill>
              </a:rPr>
              <a:t>인권침해 신고 접수 확인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22BFD34E-FAFE-419E-BC60-0B404076FBD0}"/>
              </a:ext>
            </a:extLst>
          </p:cNvPr>
          <p:cNvSpPr/>
          <p:nvPr/>
        </p:nvSpPr>
        <p:spPr>
          <a:xfrm>
            <a:off x="764088" y="7420551"/>
            <a:ext cx="2254685" cy="325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>
                <a:solidFill>
                  <a:schemeClr val="tx1"/>
                </a:solidFill>
              </a:rPr>
              <a:t>인권침해 사건 내용 검토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A7754509-6E3C-4B87-B0AD-C494D6B73F92}"/>
              </a:ext>
            </a:extLst>
          </p:cNvPr>
          <p:cNvSpPr/>
          <p:nvPr/>
        </p:nvSpPr>
        <p:spPr>
          <a:xfrm>
            <a:off x="764088" y="7911137"/>
            <a:ext cx="2254685" cy="325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>
                <a:solidFill>
                  <a:schemeClr val="tx1"/>
                </a:solidFill>
              </a:rPr>
              <a:t>사건의 보강조사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8E8A917F-09EA-40B3-8B3D-E91FAA01B77C}"/>
              </a:ext>
            </a:extLst>
          </p:cNvPr>
          <p:cNvSpPr/>
          <p:nvPr/>
        </p:nvSpPr>
        <p:spPr>
          <a:xfrm>
            <a:off x="764088" y="8401723"/>
            <a:ext cx="2254685" cy="325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>
                <a:solidFill>
                  <a:schemeClr val="tx1"/>
                </a:solidFill>
              </a:rPr>
              <a:t>심의 결정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C811AEF8-96B9-446B-A999-50412E6B7D3B}"/>
              </a:ext>
            </a:extLst>
          </p:cNvPr>
          <p:cNvSpPr/>
          <p:nvPr/>
        </p:nvSpPr>
        <p:spPr>
          <a:xfrm>
            <a:off x="764088" y="8892312"/>
            <a:ext cx="2254685" cy="325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>
                <a:solidFill>
                  <a:schemeClr val="tx1"/>
                </a:solidFill>
              </a:rPr>
              <a:t>징계 및 시정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B146EDF-CBB4-4A6C-9103-796AD071C99E}"/>
              </a:ext>
            </a:extLst>
          </p:cNvPr>
          <p:cNvSpPr txBox="1"/>
          <p:nvPr/>
        </p:nvSpPr>
        <p:spPr>
          <a:xfrm>
            <a:off x="3429000" y="6931258"/>
            <a:ext cx="2324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i="1" dirty="0"/>
              <a:t>※ </a:t>
            </a:r>
            <a:r>
              <a:rPr lang="ko-KR" altLang="en-US" sz="1400" b="1" i="1" dirty="0"/>
              <a:t>인권 침해 상담 접수 창구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089C84F-1F22-4AE7-BA84-FC8E03850171}"/>
              </a:ext>
            </a:extLst>
          </p:cNvPr>
          <p:cNvSpPr txBox="1"/>
          <p:nvPr/>
        </p:nvSpPr>
        <p:spPr>
          <a:xfrm>
            <a:off x="3579681" y="7322096"/>
            <a:ext cx="2196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- </a:t>
            </a:r>
            <a:r>
              <a:rPr lang="ko-KR" altLang="en-US" sz="1200" dirty="0"/>
              <a:t>경영혁신담당 </a:t>
            </a:r>
            <a:r>
              <a:rPr lang="en-US" altLang="ko-KR" sz="1200" dirty="0"/>
              <a:t>(02-3284-3905)</a:t>
            </a:r>
            <a:endParaRPr lang="ko-KR" altLang="en-US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AEE6433-4D52-4BBD-9A93-7C2A0D94C95F}"/>
              </a:ext>
            </a:extLst>
          </p:cNvPr>
          <p:cNvSpPr txBox="1"/>
          <p:nvPr/>
        </p:nvSpPr>
        <p:spPr>
          <a:xfrm>
            <a:off x="3579681" y="7634138"/>
            <a:ext cx="17956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- RM</a:t>
            </a:r>
            <a:r>
              <a:rPr lang="ko-KR" altLang="en-US" sz="1200" dirty="0"/>
              <a:t>파트 </a:t>
            </a:r>
            <a:r>
              <a:rPr lang="en-US" altLang="ko-KR" sz="1200" dirty="0"/>
              <a:t>(02-3284-3904)</a:t>
            </a:r>
            <a:endParaRPr lang="ko-KR" altLang="en-US" sz="1200" dirty="0"/>
          </a:p>
        </p:txBody>
      </p: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569D5796-54C2-4403-8E69-A9DBDFC26C5A}"/>
              </a:ext>
            </a:extLst>
          </p:cNvPr>
          <p:cNvCxnSpPr>
            <a:cxnSpLocks/>
          </p:cNvCxnSpPr>
          <p:nvPr/>
        </p:nvCxnSpPr>
        <p:spPr>
          <a:xfrm>
            <a:off x="1891430" y="6788507"/>
            <a:ext cx="0" cy="1179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B3B7C9FB-2607-4632-BC22-A9CC362FB578}"/>
              </a:ext>
            </a:extLst>
          </p:cNvPr>
          <p:cNvCxnSpPr>
            <a:cxnSpLocks/>
          </p:cNvCxnSpPr>
          <p:nvPr/>
        </p:nvCxnSpPr>
        <p:spPr>
          <a:xfrm>
            <a:off x="1891430" y="7279093"/>
            <a:ext cx="0" cy="1179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2F1EA7E9-B05E-490C-8906-701F0FFFC69E}"/>
              </a:ext>
            </a:extLst>
          </p:cNvPr>
          <p:cNvCxnSpPr>
            <a:cxnSpLocks/>
          </p:cNvCxnSpPr>
          <p:nvPr/>
        </p:nvCxnSpPr>
        <p:spPr>
          <a:xfrm>
            <a:off x="1891430" y="7769679"/>
            <a:ext cx="0" cy="1179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74B6DC5D-BD4C-4E75-9FD5-4E8E721AD3DA}"/>
              </a:ext>
            </a:extLst>
          </p:cNvPr>
          <p:cNvCxnSpPr>
            <a:cxnSpLocks/>
          </p:cNvCxnSpPr>
          <p:nvPr/>
        </p:nvCxnSpPr>
        <p:spPr>
          <a:xfrm>
            <a:off x="1891430" y="8260265"/>
            <a:ext cx="0" cy="1179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화살표 연결선 27">
            <a:extLst>
              <a:ext uri="{FF2B5EF4-FFF2-40B4-BE49-F238E27FC236}">
                <a16:creationId xmlns:a16="http://schemas.microsoft.com/office/drawing/2014/main" id="{DE5CCF15-75F3-425A-9F90-A1435E083352}"/>
              </a:ext>
            </a:extLst>
          </p:cNvPr>
          <p:cNvCxnSpPr>
            <a:cxnSpLocks/>
          </p:cNvCxnSpPr>
          <p:nvPr/>
        </p:nvCxnSpPr>
        <p:spPr>
          <a:xfrm>
            <a:off x="1891430" y="8750851"/>
            <a:ext cx="0" cy="1179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5445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AEF75E6-0D87-4F17-A744-B06C336F7EE9}"/>
              </a:ext>
            </a:extLst>
          </p:cNvPr>
          <p:cNvSpPr txBox="1"/>
          <p:nvPr/>
        </p:nvSpPr>
        <p:spPr>
          <a:xfrm>
            <a:off x="76200" y="59275"/>
            <a:ext cx="304121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 b="1" dirty="0">
                <a:latin typeface="+mj-ea"/>
                <a:ea typeface="+mj-ea"/>
              </a:rPr>
              <a:t>04. </a:t>
            </a:r>
            <a:r>
              <a:rPr lang="ko-KR" altLang="en-US" sz="2200" b="1" dirty="0">
                <a:latin typeface="+mj-ea"/>
                <a:ea typeface="+mj-ea"/>
              </a:rPr>
              <a:t>인권침해 구제절차</a:t>
            </a:r>
          </a:p>
        </p:txBody>
      </p: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5230B98D-42F2-4416-AC5E-41A2E8E6DA95}"/>
              </a:ext>
            </a:extLst>
          </p:cNvPr>
          <p:cNvGrpSpPr/>
          <p:nvPr/>
        </p:nvGrpSpPr>
        <p:grpSpPr>
          <a:xfrm>
            <a:off x="117475" y="1176102"/>
            <a:ext cx="3420930" cy="1019021"/>
            <a:chOff x="117475" y="1176102"/>
            <a:chExt cx="3420930" cy="1019021"/>
          </a:xfrm>
        </p:grpSpPr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4E64C97E-0DF7-44DB-B5B1-6D70B25A4894}"/>
                </a:ext>
              </a:extLst>
            </p:cNvPr>
            <p:cNvSpPr/>
            <p:nvPr/>
          </p:nvSpPr>
          <p:spPr>
            <a:xfrm>
              <a:off x="117475" y="1176102"/>
              <a:ext cx="3420930" cy="33918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300" b="1" dirty="0">
                  <a:solidFill>
                    <a:schemeClr val="tx1"/>
                  </a:solidFill>
                </a:rPr>
                <a:t>인권침해 상담</a:t>
              </a:r>
              <a:r>
                <a:rPr lang="en-US" altLang="ko-KR" sz="1300" b="1" dirty="0">
                  <a:solidFill>
                    <a:schemeClr val="tx1"/>
                  </a:solidFill>
                </a:rPr>
                <a:t>/</a:t>
              </a:r>
              <a:r>
                <a:rPr lang="ko-KR" altLang="en-US" sz="1300" b="1" dirty="0">
                  <a:solidFill>
                    <a:schemeClr val="tx1"/>
                  </a:solidFill>
                </a:rPr>
                <a:t>신고</a:t>
              </a:r>
            </a:p>
          </p:txBody>
        </p:sp>
        <p:sp>
          <p:nvSpPr>
            <p:cNvPr id="25" name="직사각형 24">
              <a:extLst>
                <a:ext uri="{FF2B5EF4-FFF2-40B4-BE49-F238E27FC236}">
                  <a16:creationId xmlns:a16="http://schemas.microsoft.com/office/drawing/2014/main" id="{D61D2FC4-B753-4016-B36D-2F7E33857B50}"/>
                </a:ext>
              </a:extLst>
            </p:cNvPr>
            <p:cNvSpPr/>
            <p:nvPr/>
          </p:nvSpPr>
          <p:spPr>
            <a:xfrm>
              <a:off x="117475" y="1515135"/>
              <a:ext cx="3420930" cy="6799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altLang="ko-KR" sz="1200" dirty="0">
                  <a:solidFill>
                    <a:schemeClr val="tx1"/>
                  </a:solidFill>
                  <a:latin typeface="+mj-ea"/>
                  <a:ea typeface="+mj-ea"/>
                </a:rPr>
                <a:t>- </a:t>
              </a:r>
              <a:r>
                <a:rPr lang="ko-KR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인권 침해 당사자 및 타인의 침해 사실을</a:t>
              </a:r>
              <a:endParaRPr lang="en-US" altLang="ko-KR" sz="1200" dirty="0">
                <a:solidFill>
                  <a:schemeClr val="tx1"/>
                </a:solidFill>
                <a:latin typeface="+mj-ea"/>
                <a:ea typeface="+mj-ea"/>
              </a:endParaRPr>
            </a:p>
            <a:p>
              <a:r>
                <a:rPr lang="en-US" altLang="ko-KR" sz="1200" dirty="0">
                  <a:solidFill>
                    <a:schemeClr val="tx1"/>
                  </a:solidFill>
                  <a:latin typeface="+mj-ea"/>
                  <a:ea typeface="+mj-ea"/>
                </a:rPr>
                <a:t>  </a:t>
              </a:r>
              <a:r>
                <a:rPr lang="ko-KR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인지한 경우 인권경영 담당부서 신고</a:t>
              </a:r>
              <a:endParaRPr lang="en-US" altLang="ko-KR" sz="1200" dirty="0">
                <a:solidFill>
                  <a:schemeClr val="tx1"/>
                </a:solidFill>
                <a:latin typeface="+mj-ea"/>
                <a:ea typeface="+mj-ea"/>
              </a:endParaRPr>
            </a:p>
            <a:p>
              <a:r>
                <a:rPr lang="en-US" altLang="ko-KR" sz="1200" dirty="0">
                  <a:solidFill>
                    <a:schemeClr val="tx1"/>
                  </a:solidFill>
                  <a:latin typeface="+mj-ea"/>
                  <a:ea typeface="+mj-ea"/>
                </a:rPr>
                <a:t>* </a:t>
              </a:r>
              <a:r>
                <a:rPr lang="ko-KR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현장접수</a:t>
              </a:r>
              <a:r>
                <a:rPr lang="en-US" altLang="ko-KR" sz="1200" dirty="0">
                  <a:solidFill>
                    <a:schemeClr val="tx1"/>
                  </a:solidFill>
                  <a:latin typeface="+mj-ea"/>
                  <a:ea typeface="+mj-ea"/>
                </a:rPr>
                <a:t>, </a:t>
              </a:r>
              <a:r>
                <a:rPr lang="ko-KR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전화</a:t>
              </a:r>
              <a:r>
                <a:rPr lang="en-US" altLang="ko-KR" sz="1200" dirty="0">
                  <a:solidFill>
                    <a:schemeClr val="tx1"/>
                  </a:solidFill>
                  <a:latin typeface="+mj-ea"/>
                  <a:ea typeface="+mj-ea"/>
                </a:rPr>
                <a:t>, </a:t>
              </a:r>
              <a:r>
                <a:rPr lang="ko-KR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이메일</a:t>
              </a:r>
              <a:r>
                <a:rPr lang="en-US" altLang="ko-KR" sz="1200" dirty="0">
                  <a:solidFill>
                    <a:schemeClr val="tx1"/>
                  </a:solidFill>
                  <a:latin typeface="+mj-ea"/>
                  <a:ea typeface="+mj-ea"/>
                </a:rPr>
                <a:t>, </a:t>
              </a:r>
              <a:r>
                <a:rPr lang="ko-KR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그룹웨어</a:t>
              </a:r>
              <a:r>
                <a:rPr lang="en-US" altLang="ko-KR" sz="1200" dirty="0">
                  <a:solidFill>
                    <a:schemeClr val="tx1"/>
                  </a:solidFill>
                  <a:latin typeface="+mj-ea"/>
                  <a:ea typeface="+mj-ea"/>
                </a:rPr>
                <a:t>(</a:t>
              </a:r>
              <a:r>
                <a:rPr lang="ko-KR" altLang="en-US" sz="1200" dirty="0" err="1">
                  <a:solidFill>
                    <a:schemeClr val="tx1"/>
                  </a:solidFill>
                  <a:latin typeface="+mj-ea"/>
                  <a:ea typeface="+mj-ea"/>
                </a:rPr>
                <a:t>레드휘슬</a:t>
              </a:r>
              <a:r>
                <a:rPr lang="en-US" altLang="ko-KR" sz="1200" dirty="0">
                  <a:solidFill>
                    <a:schemeClr val="tx1"/>
                  </a:solidFill>
                  <a:latin typeface="+mj-ea"/>
                  <a:ea typeface="+mj-ea"/>
                </a:rPr>
                <a:t>)</a:t>
              </a:r>
              <a:endParaRPr lang="ko-KR" altLang="en-US" sz="12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2E95517A-83F9-4795-84A3-391C69E48EAD}"/>
              </a:ext>
            </a:extLst>
          </p:cNvPr>
          <p:cNvSpPr txBox="1"/>
          <p:nvPr/>
        </p:nvSpPr>
        <p:spPr>
          <a:xfrm>
            <a:off x="2218488" y="901626"/>
            <a:ext cx="13227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100" i="1" dirty="0"/>
              <a:t>[</a:t>
            </a:r>
            <a:r>
              <a:rPr lang="ko-KR" altLang="en-US" sz="1100" i="1" dirty="0"/>
              <a:t>당사자 및 목격자</a:t>
            </a:r>
            <a:r>
              <a:rPr lang="en-US" altLang="ko-KR" sz="1100" i="1" dirty="0"/>
              <a:t>]</a:t>
            </a:r>
            <a:endParaRPr lang="ko-KR" altLang="en-US" sz="1100" i="1" dirty="0"/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A5A706EF-0C70-45B8-B8C0-12F0F65087C7}"/>
              </a:ext>
            </a:extLst>
          </p:cNvPr>
          <p:cNvGrpSpPr/>
          <p:nvPr/>
        </p:nvGrpSpPr>
        <p:grpSpPr>
          <a:xfrm>
            <a:off x="117475" y="2644160"/>
            <a:ext cx="3420930" cy="831072"/>
            <a:chOff x="117475" y="2644267"/>
            <a:chExt cx="3420930" cy="831072"/>
          </a:xfrm>
        </p:grpSpPr>
        <p:sp>
          <p:nvSpPr>
            <p:cNvPr id="26" name="직사각형 25">
              <a:extLst>
                <a:ext uri="{FF2B5EF4-FFF2-40B4-BE49-F238E27FC236}">
                  <a16:creationId xmlns:a16="http://schemas.microsoft.com/office/drawing/2014/main" id="{96C6A845-3695-44FF-AFDA-DDB6550574C9}"/>
                </a:ext>
              </a:extLst>
            </p:cNvPr>
            <p:cNvSpPr/>
            <p:nvPr/>
          </p:nvSpPr>
          <p:spPr>
            <a:xfrm>
              <a:off x="117475" y="2644267"/>
              <a:ext cx="3420930" cy="33918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300" b="1" dirty="0">
                  <a:solidFill>
                    <a:schemeClr val="tx1"/>
                  </a:solidFill>
                </a:rPr>
                <a:t>인권침해 신고 접수 확인</a:t>
              </a:r>
            </a:p>
          </p:txBody>
        </p:sp>
        <p:sp>
          <p:nvSpPr>
            <p:cNvPr id="27" name="직사각형 26">
              <a:extLst>
                <a:ext uri="{FF2B5EF4-FFF2-40B4-BE49-F238E27FC236}">
                  <a16:creationId xmlns:a16="http://schemas.microsoft.com/office/drawing/2014/main" id="{5BA17BE0-14C8-4D0D-882A-D51F95DFAD14}"/>
                </a:ext>
              </a:extLst>
            </p:cNvPr>
            <p:cNvSpPr/>
            <p:nvPr/>
          </p:nvSpPr>
          <p:spPr>
            <a:xfrm>
              <a:off x="117475" y="2983300"/>
              <a:ext cx="3420930" cy="49203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altLang="ko-KR" sz="1200" dirty="0">
                  <a:solidFill>
                    <a:schemeClr val="tx1"/>
                  </a:solidFill>
                  <a:latin typeface="+mj-ea"/>
                  <a:ea typeface="+mj-ea"/>
                </a:rPr>
                <a:t>- </a:t>
              </a:r>
              <a:r>
                <a:rPr lang="ko-KR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기명 신고 원칙</a:t>
              </a:r>
              <a:endParaRPr lang="en-US" altLang="ko-KR" sz="1200" dirty="0">
                <a:solidFill>
                  <a:schemeClr val="tx1"/>
                </a:solidFill>
                <a:latin typeface="+mj-ea"/>
                <a:ea typeface="+mj-ea"/>
              </a:endParaRPr>
            </a:p>
            <a:p>
              <a:r>
                <a:rPr lang="en-US" altLang="ko-KR" sz="1200" dirty="0">
                  <a:solidFill>
                    <a:schemeClr val="tx1"/>
                  </a:solidFill>
                  <a:latin typeface="+mj-ea"/>
                  <a:ea typeface="+mj-ea"/>
                </a:rPr>
                <a:t>   (</a:t>
              </a:r>
              <a:r>
                <a:rPr lang="ko-KR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인권경영 담당자 인정 시 무기명 반영</a:t>
              </a:r>
              <a:r>
                <a:rPr lang="en-US" altLang="ko-KR" sz="1200" dirty="0">
                  <a:solidFill>
                    <a:schemeClr val="tx1"/>
                  </a:solidFill>
                  <a:latin typeface="+mj-ea"/>
                  <a:ea typeface="+mj-ea"/>
                </a:rPr>
                <a:t>)</a:t>
              </a:r>
              <a:endParaRPr lang="ko-KR" altLang="en-US" sz="12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DCA95403-8612-4920-AFB8-B9E722AE2B2F}"/>
              </a:ext>
            </a:extLst>
          </p:cNvPr>
          <p:cNvSpPr txBox="1"/>
          <p:nvPr/>
        </p:nvSpPr>
        <p:spPr>
          <a:xfrm>
            <a:off x="2423672" y="2366355"/>
            <a:ext cx="11176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100" i="1" dirty="0"/>
              <a:t>[</a:t>
            </a:r>
            <a:r>
              <a:rPr lang="ko-KR" altLang="en-US" sz="1100" i="1" dirty="0"/>
              <a:t>경영혁신담당</a:t>
            </a:r>
            <a:r>
              <a:rPr lang="en-US" altLang="ko-KR" sz="1100" i="1" dirty="0"/>
              <a:t>]</a:t>
            </a:r>
            <a:endParaRPr lang="ko-KR" altLang="en-US" sz="1100" i="1" dirty="0"/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BDEC20D8-BE6F-4486-85EE-14F43C02E9D6}"/>
              </a:ext>
            </a:extLst>
          </p:cNvPr>
          <p:cNvGrpSpPr/>
          <p:nvPr/>
        </p:nvGrpSpPr>
        <p:grpSpPr>
          <a:xfrm>
            <a:off x="117475" y="3924269"/>
            <a:ext cx="3420930" cy="831072"/>
            <a:chOff x="117475" y="3923570"/>
            <a:chExt cx="3420930" cy="831072"/>
          </a:xfrm>
        </p:grpSpPr>
        <p:sp>
          <p:nvSpPr>
            <p:cNvPr id="29" name="직사각형 28">
              <a:extLst>
                <a:ext uri="{FF2B5EF4-FFF2-40B4-BE49-F238E27FC236}">
                  <a16:creationId xmlns:a16="http://schemas.microsoft.com/office/drawing/2014/main" id="{59FC9976-382B-4FFD-81AA-D1A2B774BD9B}"/>
                </a:ext>
              </a:extLst>
            </p:cNvPr>
            <p:cNvSpPr/>
            <p:nvPr/>
          </p:nvSpPr>
          <p:spPr>
            <a:xfrm>
              <a:off x="117475" y="3923570"/>
              <a:ext cx="3420930" cy="33918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300" b="1" dirty="0">
                  <a:solidFill>
                    <a:schemeClr val="tx1"/>
                  </a:solidFill>
                </a:rPr>
                <a:t>인권침해 사건 내용 검토</a:t>
              </a:r>
            </a:p>
          </p:txBody>
        </p:sp>
        <p:sp>
          <p:nvSpPr>
            <p:cNvPr id="30" name="직사각형 29">
              <a:extLst>
                <a:ext uri="{FF2B5EF4-FFF2-40B4-BE49-F238E27FC236}">
                  <a16:creationId xmlns:a16="http://schemas.microsoft.com/office/drawing/2014/main" id="{546BDE8F-5698-4E11-A0A2-05779955750A}"/>
                </a:ext>
              </a:extLst>
            </p:cNvPr>
            <p:cNvSpPr/>
            <p:nvPr/>
          </p:nvSpPr>
          <p:spPr>
            <a:xfrm>
              <a:off x="117475" y="4262603"/>
              <a:ext cx="3420930" cy="49203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altLang="ko-KR" sz="1200" dirty="0">
                  <a:solidFill>
                    <a:schemeClr val="tx1"/>
                  </a:solidFill>
                  <a:latin typeface="+mj-ea"/>
                  <a:ea typeface="+mj-ea"/>
                </a:rPr>
                <a:t>- </a:t>
              </a:r>
              <a:r>
                <a:rPr lang="ko-KR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신고사건 접수 및 인권경영 담당자 내용 검토</a:t>
              </a:r>
              <a:endParaRPr lang="en-US" altLang="ko-KR" sz="1200" dirty="0">
                <a:solidFill>
                  <a:schemeClr val="tx1"/>
                </a:solidFill>
                <a:latin typeface="+mj-ea"/>
                <a:ea typeface="+mj-ea"/>
              </a:endParaRPr>
            </a:p>
            <a:p>
              <a:r>
                <a:rPr lang="en-US" altLang="ko-KR" sz="1200" dirty="0">
                  <a:solidFill>
                    <a:schemeClr val="tx1"/>
                  </a:solidFill>
                  <a:latin typeface="+mj-ea"/>
                  <a:ea typeface="+mj-ea"/>
                </a:rPr>
                <a:t>- RM</a:t>
              </a:r>
              <a:r>
                <a:rPr lang="ko-KR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파트 의견 반영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9272ADDC-835C-4CD2-AA6A-A209116DD458}"/>
              </a:ext>
            </a:extLst>
          </p:cNvPr>
          <p:cNvSpPr txBox="1"/>
          <p:nvPr/>
        </p:nvSpPr>
        <p:spPr>
          <a:xfrm>
            <a:off x="1825752" y="3646571"/>
            <a:ext cx="17155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100" i="1" dirty="0"/>
              <a:t>[</a:t>
            </a:r>
            <a:r>
              <a:rPr lang="ko-KR" altLang="en-US" sz="1100" i="1" dirty="0"/>
              <a:t>경영혁신담당 </a:t>
            </a:r>
            <a:r>
              <a:rPr lang="en-US" altLang="ko-KR" sz="1100" i="1" dirty="0"/>
              <a:t>/ RM</a:t>
            </a:r>
            <a:r>
              <a:rPr lang="ko-KR" altLang="en-US" sz="1100" i="1" dirty="0"/>
              <a:t>파트</a:t>
            </a:r>
            <a:r>
              <a:rPr lang="en-US" altLang="ko-KR" sz="1100" i="1" dirty="0"/>
              <a:t>]</a:t>
            </a:r>
            <a:endParaRPr lang="ko-KR" altLang="en-US" sz="1100" i="1" dirty="0"/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7AED371D-EAA0-491C-86B1-77F686A42DA0}"/>
              </a:ext>
            </a:extLst>
          </p:cNvPr>
          <p:cNvGrpSpPr/>
          <p:nvPr/>
        </p:nvGrpSpPr>
        <p:grpSpPr>
          <a:xfrm>
            <a:off x="117475" y="5204378"/>
            <a:ext cx="3420930" cy="831072"/>
            <a:chOff x="117475" y="5208072"/>
            <a:chExt cx="3420930" cy="831072"/>
          </a:xfrm>
        </p:grpSpPr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id="{3381D5AE-AE84-40AB-A275-A717649718D2}"/>
                </a:ext>
              </a:extLst>
            </p:cNvPr>
            <p:cNvSpPr/>
            <p:nvPr/>
          </p:nvSpPr>
          <p:spPr>
            <a:xfrm>
              <a:off x="117475" y="5208072"/>
              <a:ext cx="3420930" cy="33918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300" b="1" dirty="0">
                  <a:solidFill>
                    <a:schemeClr val="tx1"/>
                  </a:solidFill>
                </a:rPr>
                <a:t>사건의 보강조사</a:t>
              </a:r>
            </a:p>
          </p:txBody>
        </p:sp>
        <p:sp>
          <p:nvSpPr>
            <p:cNvPr id="33" name="직사각형 32">
              <a:extLst>
                <a:ext uri="{FF2B5EF4-FFF2-40B4-BE49-F238E27FC236}">
                  <a16:creationId xmlns:a16="http://schemas.microsoft.com/office/drawing/2014/main" id="{80807111-FEA2-4B69-97F2-84CC381B1EC3}"/>
                </a:ext>
              </a:extLst>
            </p:cNvPr>
            <p:cNvSpPr/>
            <p:nvPr/>
          </p:nvSpPr>
          <p:spPr>
            <a:xfrm>
              <a:off x="117475" y="5547105"/>
              <a:ext cx="3420930" cy="49203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altLang="ko-KR" sz="1200" dirty="0">
                  <a:solidFill>
                    <a:schemeClr val="tx1"/>
                  </a:solidFill>
                  <a:latin typeface="+mj-ea"/>
                  <a:ea typeface="+mj-ea"/>
                </a:rPr>
                <a:t>- </a:t>
              </a:r>
              <a:r>
                <a:rPr lang="ko-KR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인권경영 담당자 보강조사 필요 여부 판단</a:t>
              </a:r>
              <a:endParaRPr lang="en-US" altLang="ko-KR" sz="1200" dirty="0">
                <a:solidFill>
                  <a:schemeClr val="tx1"/>
                </a:solidFill>
                <a:latin typeface="+mj-ea"/>
                <a:ea typeface="+mj-ea"/>
              </a:endParaRPr>
            </a:p>
            <a:p>
              <a:r>
                <a:rPr lang="en-US" altLang="ko-KR" sz="1200" dirty="0">
                  <a:solidFill>
                    <a:schemeClr val="tx1"/>
                  </a:solidFill>
                  <a:latin typeface="+mj-ea"/>
                  <a:ea typeface="+mj-ea"/>
                </a:rPr>
                <a:t>- RM</a:t>
              </a:r>
              <a:r>
                <a:rPr lang="ko-KR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파트에 보강조사 요청 가능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9704039B-ABB4-4D81-8F43-36274926C5DD}"/>
              </a:ext>
            </a:extLst>
          </p:cNvPr>
          <p:cNvSpPr txBox="1"/>
          <p:nvPr/>
        </p:nvSpPr>
        <p:spPr>
          <a:xfrm>
            <a:off x="1752014" y="4925874"/>
            <a:ext cx="17892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100" i="1" dirty="0"/>
              <a:t>[</a:t>
            </a:r>
            <a:r>
              <a:rPr lang="ko-KR" altLang="en-US" sz="1100" i="1" dirty="0"/>
              <a:t>경영혁신담당 →</a:t>
            </a:r>
            <a:r>
              <a:rPr lang="en-US" altLang="ko-KR" sz="1100" i="1" dirty="0"/>
              <a:t> RM</a:t>
            </a:r>
            <a:r>
              <a:rPr lang="ko-KR" altLang="en-US" sz="1100" i="1" dirty="0"/>
              <a:t>파트</a:t>
            </a:r>
            <a:r>
              <a:rPr lang="en-US" altLang="ko-KR" sz="1100" i="1" dirty="0"/>
              <a:t>]</a:t>
            </a:r>
            <a:endParaRPr lang="ko-KR" altLang="en-US" sz="1100" i="1" dirty="0"/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CAC83069-B5D6-442A-967B-C8F775F1DE91}"/>
              </a:ext>
            </a:extLst>
          </p:cNvPr>
          <p:cNvGrpSpPr/>
          <p:nvPr/>
        </p:nvGrpSpPr>
        <p:grpSpPr>
          <a:xfrm>
            <a:off x="117475" y="6484487"/>
            <a:ext cx="3420930" cy="831072"/>
            <a:chOff x="117475" y="6485290"/>
            <a:chExt cx="3420930" cy="831072"/>
          </a:xfrm>
        </p:grpSpPr>
        <p:sp>
          <p:nvSpPr>
            <p:cNvPr id="35" name="직사각형 34">
              <a:extLst>
                <a:ext uri="{FF2B5EF4-FFF2-40B4-BE49-F238E27FC236}">
                  <a16:creationId xmlns:a16="http://schemas.microsoft.com/office/drawing/2014/main" id="{17017B42-D08B-4D49-BEE9-2FCDE2562658}"/>
                </a:ext>
              </a:extLst>
            </p:cNvPr>
            <p:cNvSpPr/>
            <p:nvPr/>
          </p:nvSpPr>
          <p:spPr>
            <a:xfrm>
              <a:off x="117475" y="6485290"/>
              <a:ext cx="3420930" cy="33918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300" b="1" dirty="0">
                  <a:solidFill>
                    <a:schemeClr val="tx1"/>
                  </a:solidFill>
                </a:rPr>
                <a:t>심의 결정</a:t>
              </a:r>
            </a:p>
          </p:txBody>
        </p:sp>
        <p:sp>
          <p:nvSpPr>
            <p:cNvPr id="36" name="직사각형 35">
              <a:extLst>
                <a:ext uri="{FF2B5EF4-FFF2-40B4-BE49-F238E27FC236}">
                  <a16:creationId xmlns:a16="http://schemas.microsoft.com/office/drawing/2014/main" id="{E4933938-3CEE-429B-A314-8762BA2EF2C9}"/>
                </a:ext>
              </a:extLst>
            </p:cNvPr>
            <p:cNvSpPr/>
            <p:nvPr/>
          </p:nvSpPr>
          <p:spPr>
            <a:xfrm>
              <a:off x="117475" y="6824323"/>
              <a:ext cx="3420930" cy="49203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altLang="ko-KR" sz="1200" dirty="0">
                  <a:solidFill>
                    <a:schemeClr val="tx1"/>
                  </a:solidFill>
                  <a:latin typeface="+mj-ea"/>
                  <a:ea typeface="+mj-ea"/>
                </a:rPr>
                <a:t>- </a:t>
              </a:r>
              <a:r>
                <a:rPr lang="ko-KR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인권경영 담당자 사건에 대한 심의 및 결정</a:t>
              </a:r>
              <a:endParaRPr lang="en-US" altLang="ko-KR" sz="1200" dirty="0">
                <a:solidFill>
                  <a:schemeClr val="tx1"/>
                </a:solidFill>
                <a:latin typeface="+mj-ea"/>
                <a:ea typeface="+mj-ea"/>
              </a:endParaRPr>
            </a:p>
            <a:p>
              <a:r>
                <a:rPr lang="en-US" altLang="ko-KR" sz="1200" dirty="0">
                  <a:solidFill>
                    <a:schemeClr val="tx1"/>
                  </a:solidFill>
                  <a:latin typeface="+mj-ea"/>
                  <a:ea typeface="+mj-ea"/>
                </a:rPr>
                <a:t>- </a:t>
              </a:r>
              <a:r>
                <a:rPr lang="ko-KR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심의 결정사항 신고인에게 서면 통보</a:t>
              </a: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5AD6D7EA-C70B-407F-B46B-C8B29D55773E}"/>
              </a:ext>
            </a:extLst>
          </p:cNvPr>
          <p:cNvSpPr txBox="1"/>
          <p:nvPr/>
        </p:nvSpPr>
        <p:spPr>
          <a:xfrm>
            <a:off x="1391338" y="6210376"/>
            <a:ext cx="21499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100" i="1" dirty="0"/>
              <a:t>[</a:t>
            </a:r>
            <a:r>
              <a:rPr lang="ko-KR" altLang="en-US" sz="1100" i="1" dirty="0"/>
              <a:t>경영혁신담당 →</a:t>
            </a:r>
            <a:r>
              <a:rPr lang="en-US" altLang="ko-KR" sz="1100" i="1" dirty="0"/>
              <a:t> HR</a:t>
            </a:r>
            <a:r>
              <a:rPr lang="ko-KR" altLang="en-US" sz="1100" i="1" dirty="0"/>
              <a:t>팀</a:t>
            </a:r>
            <a:r>
              <a:rPr lang="en-US" altLang="ko-KR" sz="1100" i="1" dirty="0"/>
              <a:t>(HR</a:t>
            </a:r>
            <a:r>
              <a:rPr lang="ko-KR" altLang="en-US" sz="1100" i="1" dirty="0"/>
              <a:t>담당</a:t>
            </a:r>
            <a:r>
              <a:rPr lang="en-US" altLang="ko-KR" sz="1100" i="1" dirty="0"/>
              <a:t>)]</a:t>
            </a:r>
            <a:endParaRPr lang="ko-KR" altLang="en-US" sz="1100" i="1" dirty="0"/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1A073261-38F9-4E1B-A4C0-88231902DDF8}"/>
              </a:ext>
            </a:extLst>
          </p:cNvPr>
          <p:cNvGrpSpPr/>
          <p:nvPr/>
        </p:nvGrpSpPr>
        <p:grpSpPr>
          <a:xfrm>
            <a:off x="117475" y="7764593"/>
            <a:ext cx="3420930" cy="1019021"/>
            <a:chOff x="117475" y="7764593"/>
            <a:chExt cx="3420930" cy="1019021"/>
          </a:xfrm>
        </p:grpSpPr>
        <p:sp>
          <p:nvSpPr>
            <p:cNvPr id="38" name="직사각형 37">
              <a:extLst>
                <a:ext uri="{FF2B5EF4-FFF2-40B4-BE49-F238E27FC236}">
                  <a16:creationId xmlns:a16="http://schemas.microsoft.com/office/drawing/2014/main" id="{54DA2D8A-56EC-4BC4-A9C4-CA4C5B811DD3}"/>
                </a:ext>
              </a:extLst>
            </p:cNvPr>
            <p:cNvSpPr/>
            <p:nvPr/>
          </p:nvSpPr>
          <p:spPr>
            <a:xfrm>
              <a:off x="117475" y="7764593"/>
              <a:ext cx="3420930" cy="33918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300" b="1" dirty="0">
                  <a:solidFill>
                    <a:schemeClr val="tx1"/>
                  </a:solidFill>
                </a:rPr>
                <a:t>징계 및 시정</a:t>
              </a:r>
            </a:p>
          </p:txBody>
        </p:sp>
        <p:sp>
          <p:nvSpPr>
            <p:cNvPr id="39" name="직사각형 38">
              <a:extLst>
                <a:ext uri="{FF2B5EF4-FFF2-40B4-BE49-F238E27FC236}">
                  <a16:creationId xmlns:a16="http://schemas.microsoft.com/office/drawing/2014/main" id="{C60AED68-4130-4781-84B2-F20C5D82A4DA}"/>
                </a:ext>
              </a:extLst>
            </p:cNvPr>
            <p:cNvSpPr/>
            <p:nvPr/>
          </p:nvSpPr>
          <p:spPr>
            <a:xfrm>
              <a:off x="117475" y="8103626"/>
              <a:ext cx="3420930" cy="6799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altLang="ko-KR" sz="1200" dirty="0">
                  <a:solidFill>
                    <a:schemeClr val="tx1"/>
                  </a:solidFill>
                  <a:latin typeface="+mj-ea"/>
                  <a:ea typeface="+mj-ea"/>
                </a:rPr>
                <a:t>- </a:t>
              </a:r>
              <a:r>
                <a:rPr lang="ko-KR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공개</a:t>
              </a:r>
              <a:r>
                <a:rPr lang="en-US" altLang="ko-KR" sz="1200" dirty="0">
                  <a:solidFill>
                    <a:schemeClr val="tx1"/>
                  </a:solidFill>
                  <a:latin typeface="+mj-ea"/>
                  <a:ea typeface="+mj-ea"/>
                </a:rPr>
                <a:t>/</a:t>
              </a:r>
              <a:r>
                <a:rPr lang="ko-KR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비공개 사과</a:t>
              </a:r>
              <a:r>
                <a:rPr lang="en-US" altLang="ko-KR" sz="1200" dirty="0">
                  <a:solidFill>
                    <a:schemeClr val="tx1"/>
                  </a:solidFill>
                  <a:latin typeface="+mj-ea"/>
                  <a:ea typeface="+mj-ea"/>
                </a:rPr>
                <a:t>, </a:t>
              </a:r>
              <a:r>
                <a:rPr lang="ko-KR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부서 이동</a:t>
              </a:r>
              <a:r>
                <a:rPr lang="en-US" altLang="ko-KR" sz="1200" dirty="0">
                  <a:solidFill>
                    <a:schemeClr val="tx1"/>
                  </a:solidFill>
                  <a:latin typeface="+mj-ea"/>
                  <a:ea typeface="+mj-ea"/>
                </a:rPr>
                <a:t>, </a:t>
              </a:r>
              <a:r>
                <a:rPr lang="ko-KR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징계 등</a:t>
              </a:r>
              <a:endParaRPr lang="en-US" altLang="ko-KR" sz="1200" dirty="0">
                <a:solidFill>
                  <a:schemeClr val="tx1"/>
                </a:solidFill>
                <a:latin typeface="+mj-ea"/>
                <a:ea typeface="+mj-ea"/>
              </a:endParaRPr>
            </a:p>
            <a:p>
              <a:r>
                <a:rPr lang="en-US" altLang="ko-KR" sz="1200" dirty="0">
                  <a:solidFill>
                    <a:schemeClr val="tx1"/>
                  </a:solidFill>
                  <a:latin typeface="+mj-ea"/>
                  <a:ea typeface="+mj-ea"/>
                </a:rPr>
                <a:t>- </a:t>
              </a:r>
              <a:r>
                <a:rPr lang="ko-KR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징계 조치일 경우 인사규정에 따름</a:t>
              </a:r>
              <a:endParaRPr lang="en-US" altLang="ko-KR" sz="1200" dirty="0">
                <a:solidFill>
                  <a:schemeClr val="tx1"/>
                </a:solidFill>
                <a:latin typeface="+mj-ea"/>
                <a:ea typeface="+mj-ea"/>
              </a:endParaRPr>
            </a:p>
            <a:p>
              <a:r>
                <a:rPr lang="en-US" altLang="ko-KR" sz="1200" dirty="0">
                  <a:solidFill>
                    <a:schemeClr val="tx1"/>
                  </a:solidFill>
                  <a:latin typeface="+mj-ea"/>
                  <a:ea typeface="+mj-ea"/>
                </a:rPr>
                <a:t>- </a:t>
              </a:r>
              <a:r>
                <a:rPr lang="ko-KR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사후 재발방지 교육 등 추진</a:t>
              </a: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630AAFBA-0AE6-4F1B-AFE2-DCF1658A68C9}"/>
              </a:ext>
            </a:extLst>
          </p:cNvPr>
          <p:cNvSpPr txBox="1"/>
          <p:nvPr/>
        </p:nvSpPr>
        <p:spPr>
          <a:xfrm>
            <a:off x="2218488" y="7487594"/>
            <a:ext cx="13227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100" i="1" dirty="0"/>
              <a:t>[</a:t>
            </a:r>
            <a:r>
              <a:rPr lang="ko-KR" altLang="en-US" sz="1100" i="1" dirty="0"/>
              <a:t>당사자 및 목격자</a:t>
            </a:r>
            <a:r>
              <a:rPr lang="en-US" altLang="ko-KR" sz="1100" i="1" dirty="0"/>
              <a:t>]</a:t>
            </a:r>
            <a:endParaRPr lang="ko-KR" altLang="en-US" sz="1100" i="1" dirty="0"/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14432F15-B1BC-408E-9DC7-A879889AFBE8}"/>
              </a:ext>
            </a:extLst>
          </p:cNvPr>
          <p:cNvSpPr/>
          <p:nvPr/>
        </p:nvSpPr>
        <p:spPr>
          <a:xfrm>
            <a:off x="5104747" y="3923570"/>
            <a:ext cx="1553228" cy="3391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00" b="1">
                <a:solidFill>
                  <a:schemeClr val="tx1"/>
                </a:solidFill>
              </a:rPr>
              <a:t>사건 종결</a:t>
            </a:r>
            <a:endParaRPr lang="ko-KR" altLang="en-US" sz="1300" b="1" dirty="0">
              <a:solidFill>
                <a:schemeClr val="tx1"/>
              </a:solidFill>
            </a:endParaRPr>
          </a:p>
        </p:txBody>
      </p:sp>
      <p:cxnSp>
        <p:nvCxnSpPr>
          <p:cNvPr id="54" name="직선 화살표 연결선 53">
            <a:extLst>
              <a:ext uri="{FF2B5EF4-FFF2-40B4-BE49-F238E27FC236}">
                <a16:creationId xmlns:a16="http://schemas.microsoft.com/office/drawing/2014/main" id="{36347BFB-9689-4A27-AC08-D380647D4DFA}"/>
              </a:ext>
            </a:extLst>
          </p:cNvPr>
          <p:cNvCxnSpPr/>
          <p:nvPr/>
        </p:nvCxnSpPr>
        <p:spPr>
          <a:xfrm>
            <a:off x="3740203" y="4093164"/>
            <a:ext cx="116274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5C5EDE8B-0F35-47ED-B5DA-D1A9CE0D6A83}"/>
              </a:ext>
            </a:extLst>
          </p:cNvPr>
          <p:cNvSpPr txBox="1"/>
          <p:nvPr/>
        </p:nvSpPr>
        <p:spPr>
          <a:xfrm>
            <a:off x="3903833" y="4174921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/>
              <a:t>인권침해</a:t>
            </a:r>
            <a:endParaRPr lang="en-US" altLang="ko-KR" sz="1200" dirty="0"/>
          </a:p>
          <a:p>
            <a:r>
              <a:rPr lang="ko-KR" altLang="en-US" sz="1200" dirty="0"/>
              <a:t>해당 없음</a:t>
            </a:r>
          </a:p>
        </p:txBody>
      </p:sp>
      <p:cxnSp>
        <p:nvCxnSpPr>
          <p:cNvPr id="56" name="직선 화살표 연결선 55">
            <a:extLst>
              <a:ext uri="{FF2B5EF4-FFF2-40B4-BE49-F238E27FC236}">
                <a16:creationId xmlns:a16="http://schemas.microsoft.com/office/drawing/2014/main" id="{C7F27065-8E43-4C93-8440-49E63FE68DBD}"/>
              </a:ext>
            </a:extLst>
          </p:cNvPr>
          <p:cNvCxnSpPr>
            <a:cxnSpLocks/>
          </p:cNvCxnSpPr>
          <p:nvPr/>
        </p:nvCxnSpPr>
        <p:spPr>
          <a:xfrm>
            <a:off x="3712415" y="5383345"/>
            <a:ext cx="75294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그룹 57">
            <a:extLst>
              <a:ext uri="{FF2B5EF4-FFF2-40B4-BE49-F238E27FC236}">
                <a16:creationId xmlns:a16="http://schemas.microsoft.com/office/drawing/2014/main" id="{765527AF-54E7-4925-8B83-BEB4B2436A4B}"/>
              </a:ext>
            </a:extLst>
          </p:cNvPr>
          <p:cNvGrpSpPr/>
          <p:nvPr/>
        </p:nvGrpSpPr>
        <p:grpSpPr>
          <a:xfrm>
            <a:off x="4563170" y="5208072"/>
            <a:ext cx="2177355" cy="678224"/>
            <a:chOff x="158749" y="5471916"/>
            <a:chExt cx="3420931" cy="678224"/>
          </a:xfrm>
        </p:grpSpPr>
        <p:sp>
          <p:nvSpPr>
            <p:cNvPr id="59" name="직사각형 58">
              <a:extLst>
                <a:ext uri="{FF2B5EF4-FFF2-40B4-BE49-F238E27FC236}">
                  <a16:creationId xmlns:a16="http://schemas.microsoft.com/office/drawing/2014/main" id="{C409CA5C-EE4D-49F7-9EC9-AD1C91D0264A}"/>
                </a:ext>
              </a:extLst>
            </p:cNvPr>
            <p:cNvSpPr/>
            <p:nvPr/>
          </p:nvSpPr>
          <p:spPr>
            <a:xfrm>
              <a:off x="158750" y="5471916"/>
              <a:ext cx="3420930" cy="33918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300" b="1" dirty="0">
                  <a:solidFill>
                    <a:schemeClr val="tx1"/>
                  </a:solidFill>
                </a:rPr>
                <a:t>사안이 미미할 경우</a:t>
              </a:r>
            </a:p>
          </p:txBody>
        </p:sp>
        <p:sp>
          <p:nvSpPr>
            <p:cNvPr id="60" name="직사각형 59">
              <a:extLst>
                <a:ext uri="{FF2B5EF4-FFF2-40B4-BE49-F238E27FC236}">
                  <a16:creationId xmlns:a16="http://schemas.microsoft.com/office/drawing/2014/main" id="{9B6EC8C8-8060-46DB-B7B3-517B9B8384D4}"/>
                </a:ext>
              </a:extLst>
            </p:cNvPr>
            <p:cNvSpPr/>
            <p:nvPr/>
          </p:nvSpPr>
          <p:spPr>
            <a:xfrm>
              <a:off x="158749" y="5810950"/>
              <a:ext cx="3420931" cy="3391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>
                  <a:solidFill>
                    <a:schemeClr val="tx1"/>
                  </a:solidFill>
                  <a:latin typeface="+mj-ea"/>
                  <a:ea typeface="+mj-ea"/>
                </a:rPr>
                <a:t>회사 측 중재 시도</a:t>
              </a:r>
            </a:p>
          </p:txBody>
        </p:sp>
      </p:grpSp>
      <p:cxnSp>
        <p:nvCxnSpPr>
          <p:cNvPr id="61" name="직선 화살표 연결선 60">
            <a:extLst>
              <a:ext uri="{FF2B5EF4-FFF2-40B4-BE49-F238E27FC236}">
                <a16:creationId xmlns:a16="http://schemas.microsoft.com/office/drawing/2014/main" id="{184E9460-A600-4471-B2B2-5906304234A2}"/>
              </a:ext>
            </a:extLst>
          </p:cNvPr>
          <p:cNvCxnSpPr>
            <a:cxnSpLocks/>
          </p:cNvCxnSpPr>
          <p:nvPr/>
        </p:nvCxnSpPr>
        <p:spPr>
          <a:xfrm flipV="1">
            <a:off x="5531468" y="4452855"/>
            <a:ext cx="0" cy="5651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2FE58D4A-0673-492E-A88F-43B2B4BD0273}"/>
              </a:ext>
            </a:extLst>
          </p:cNvPr>
          <p:cNvSpPr txBox="1"/>
          <p:nvPr/>
        </p:nvSpPr>
        <p:spPr>
          <a:xfrm>
            <a:off x="5648672" y="4518342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/>
              <a:t>중재가</a:t>
            </a:r>
            <a:endParaRPr lang="en-US" altLang="ko-KR" sz="1200" dirty="0"/>
          </a:p>
          <a:p>
            <a:r>
              <a:rPr lang="ko-KR" altLang="en-US" sz="1200" dirty="0"/>
              <a:t>받아 </a:t>
            </a:r>
            <a:r>
              <a:rPr lang="ko-KR" altLang="en-US" sz="1200" dirty="0" err="1"/>
              <a:t>들여짐</a:t>
            </a:r>
            <a:endParaRPr lang="ko-KR" altLang="en-US" sz="1200" dirty="0"/>
          </a:p>
        </p:txBody>
      </p:sp>
      <p:cxnSp>
        <p:nvCxnSpPr>
          <p:cNvPr id="64" name="직선 화살표 연결선 63">
            <a:extLst>
              <a:ext uri="{FF2B5EF4-FFF2-40B4-BE49-F238E27FC236}">
                <a16:creationId xmlns:a16="http://schemas.microsoft.com/office/drawing/2014/main" id="{9B6F214B-E4BC-406F-8F90-EE1C9862C1DB}"/>
              </a:ext>
            </a:extLst>
          </p:cNvPr>
          <p:cNvCxnSpPr>
            <a:cxnSpLocks/>
          </p:cNvCxnSpPr>
          <p:nvPr/>
        </p:nvCxnSpPr>
        <p:spPr>
          <a:xfrm flipH="1">
            <a:off x="3712415" y="6884106"/>
            <a:ext cx="181905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>
            <a:extLst>
              <a:ext uri="{FF2B5EF4-FFF2-40B4-BE49-F238E27FC236}">
                <a16:creationId xmlns:a16="http://schemas.microsoft.com/office/drawing/2014/main" id="{8C4A4984-A881-44EA-A480-2C8DAEDCD84D}"/>
              </a:ext>
            </a:extLst>
          </p:cNvPr>
          <p:cNvCxnSpPr>
            <a:cxnSpLocks/>
          </p:cNvCxnSpPr>
          <p:nvPr/>
        </p:nvCxnSpPr>
        <p:spPr>
          <a:xfrm>
            <a:off x="5531468" y="6039144"/>
            <a:ext cx="0" cy="844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CB00F582-B366-4D82-B65A-086E60F9B730}"/>
              </a:ext>
            </a:extLst>
          </p:cNvPr>
          <p:cNvSpPr txBox="1"/>
          <p:nvPr/>
        </p:nvSpPr>
        <p:spPr>
          <a:xfrm>
            <a:off x="3667087" y="6925391"/>
            <a:ext cx="1947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/>
              <a:t>중재가</a:t>
            </a:r>
            <a:r>
              <a:rPr lang="en-US" altLang="ko-KR" sz="1200" dirty="0"/>
              <a:t> </a:t>
            </a:r>
            <a:r>
              <a:rPr lang="ko-KR" altLang="en-US" sz="1200" dirty="0"/>
              <a:t>받아들여지지 않음</a:t>
            </a:r>
          </a:p>
        </p:txBody>
      </p:sp>
      <p:cxnSp>
        <p:nvCxnSpPr>
          <p:cNvPr id="76" name="직선 화살표 연결선 75">
            <a:extLst>
              <a:ext uri="{FF2B5EF4-FFF2-40B4-BE49-F238E27FC236}">
                <a16:creationId xmlns:a16="http://schemas.microsoft.com/office/drawing/2014/main" id="{43B4EB77-0B26-41FA-9266-AF6BC72139EB}"/>
              </a:ext>
            </a:extLst>
          </p:cNvPr>
          <p:cNvCxnSpPr>
            <a:cxnSpLocks/>
          </p:cNvCxnSpPr>
          <p:nvPr/>
        </p:nvCxnSpPr>
        <p:spPr>
          <a:xfrm>
            <a:off x="3712415" y="7934187"/>
            <a:ext cx="75294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D601212F-703B-40F8-BB96-0DD1DE67988E}"/>
              </a:ext>
            </a:extLst>
          </p:cNvPr>
          <p:cNvSpPr txBox="1"/>
          <p:nvPr/>
        </p:nvSpPr>
        <p:spPr>
          <a:xfrm>
            <a:off x="3765721" y="8010652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200"/>
              <a:t>불만족</a:t>
            </a:r>
            <a:endParaRPr lang="ko-KR" altLang="en-US" sz="1200" dirty="0"/>
          </a:p>
        </p:txBody>
      </p:sp>
      <p:sp>
        <p:nvSpPr>
          <p:cNvPr id="79" name="직사각형 78">
            <a:extLst>
              <a:ext uri="{FF2B5EF4-FFF2-40B4-BE49-F238E27FC236}">
                <a16:creationId xmlns:a16="http://schemas.microsoft.com/office/drawing/2014/main" id="{23AE136F-337C-41A8-A9AD-AB30AB1FEFF5}"/>
              </a:ext>
            </a:extLst>
          </p:cNvPr>
          <p:cNvSpPr/>
          <p:nvPr/>
        </p:nvSpPr>
        <p:spPr>
          <a:xfrm>
            <a:off x="4563171" y="7764437"/>
            <a:ext cx="2177354" cy="3391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00" b="1" dirty="0">
                <a:solidFill>
                  <a:schemeClr val="tx1"/>
                </a:solidFill>
              </a:rPr>
              <a:t>외부 기관 법적구제 요청</a:t>
            </a:r>
          </a:p>
        </p:txBody>
      </p:sp>
      <p:sp>
        <p:nvSpPr>
          <p:cNvPr id="80" name="직사각형 79">
            <a:extLst>
              <a:ext uri="{FF2B5EF4-FFF2-40B4-BE49-F238E27FC236}">
                <a16:creationId xmlns:a16="http://schemas.microsoft.com/office/drawing/2014/main" id="{C5266654-88B3-4310-AD48-EBB90A800BEC}"/>
              </a:ext>
            </a:extLst>
          </p:cNvPr>
          <p:cNvSpPr/>
          <p:nvPr/>
        </p:nvSpPr>
        <p:spPr>
          <a:xfrm>
            <a:off x="4563170" y="8099767"/>
            <a:ext cx="2177355" cy="339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  <a:latin typeface="+mj-ea"/>
                <a:ea typeface="+mj-ea"/>
              </a:rPr>
              <a:t>회사 측 중재 시도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58A8E719-BC8C-4A88-8B71-C9B6711C39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0932" y="1160358"/>
            <a:ext cx="1921072" cy="236017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219D637-0E3B-4001-B031-5EF690A9C1A1}"/>
              </a:ext>
            </a:extLst>
          </p:cNvPr>
          <p:cNvSpPr txBox="1"/>
          <p:nvPr/>
        </p:nvSpPr>
        <p:spPr>
          <a:xfrm>
            <a:off x="347067" y="9040614"/>
            <a:ext cx="6163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i="1" dirty="0"/>
              <a:t>※ </a:t>
            </a:r>
            <a:r>
              <a:rPr lang="ko-KR" altLang="en-US" sz="1400" b="1" i="1" dirty="0"/>
              <a:t>신고인이 신고로 인하여 불이익을 받지 않도록 이에 필요한 조치를 취한다</a:t>
            </a:r>
            <a:r>
              <a:rPr lang="en-US" altLang="ko-KR" sz="1400" b="1" i="1" dirty="0"/>
              <a:t>.</a:t>
            </a:r>
            <a:endParaRPr lang="ko-KR" altLang="en-US" sz="1400" b="1" i="1" dirty="0"/>
          </a:p>
        </p:txBody>
      </p:sp>
      <p:sp>
        <p:nvSpPr>
          <p:cNvPr id="41" name="슬라이드 번호 개체 틀 2">
            <a:extLst>
              <a:ext uri="{FF2B5EF4-FFF2-40B4-BE49-F238E27FC236}">
                <a16:creationId xmlns:a16="http://schemas.microsoft.com/office/drawing/2014/main" id="{E4BBAADE-5D37-4F59-8266-E8DE7705B72E}"/>
              </a:ext>
            </a:extLst>
          </p:cNvPr>
          <p:cNvSpPr txBox="1">
            <a:spLocks/>
          </p:cNvSpPr>
          <p:nvPr/>
        </p:nvSpPr>
        <p:spPr>
          <a:xfrm>
            <a:off x="2657475" y="9586725"/>
            <a:ext cx="1543050" cy="2219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>
              <a:defRPr sz="1200"/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13</a:t>
            </a:r>
            <a:endParaRPr lang="ko-KR" altLang="en-US" dirty="0"/>
          </a:p>
        </p:txBody>
      </p:sp>
      <p:cxnSp>
        <p:nvCxnSpPr>
          <p:cNvPr id="42" name="직선 화살표 연결선 41">
            <a:extLst>
              <a:ext uri="{FF2B5EF4-FFF2-40B4-BE49-F238E27FC236}">
                <a16:creationId xmlns:a16="http://schemas.microsoft.com/office/drawing/2014/main" id="{3AFB459C-29FB-4A8C-817F-D610D86ABBD8}"/>
              </a:ext>
            </a:extLst>
          </p:cNvPr>
          <p:cNvCxnSpPr>
            <a:cxnSpLocks/>
          </p:cNvCxnSpPr>
          <p:nvPr/>
        </p:nvCxnSpPr>
        <p:spPr>
          <a:xfrm>
            <a:off x="1167846" y="2267089"/>
            <a:ext cx="0" cy="3051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화살표 연결선 43">
            <a:extLst>
              <a:ext uri="{FF2B5EF4-FFF2-40B4-BE49-F238E27FC236}">
                <a16:creationId xmlns:a16="http://schemas.microsoft.com/office/drawing/2014/main" id="{439EFE8A-4D24-4A8A-AC2E-2F5C487CF147}"/>
              </a:ext>
            </a:extLst>
          </p:cNvPr>
          <p:cNvCxnSpPr>
            <a:cxnSpLocks/>
          </p:cNvCxnSpPr>
          <p:nvPr/>
        </p:nvCxnSpPr>
        <p:spPr>
          <a:xfrm>
            <a:off x="1167846" y="3547198"/>
            <a:ext cx="0" cy="3051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화살표 연결선 44">
            <a:extLst>
              <a:ext uri="{FF2B5EF4-FFF2-40B4-BE49-F238E27FC236}">
                <a16:creationId xmlns:a16="http://schemas.microsoft.com/office/drawing/2014/main" id="{901DDA0F-1DF0-46CB-9A71-5E5F0463DE10}"/>
              </a:ext>
            </a:extLst>
          </p:cNvPr>
          <p:cNvCxnSpPr>
            <a:cxnSpLocks/>
          </p:cNvCxnSpPr>
          <p:nvPr/>
        </p:nvCxnSpPr>
        <p:spPr>
          <a:xfrm>
            <a:off x="1167846" y="4827307"/>
            <a:ext cx="0" cy="3051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화살표 연결선 45">
            <a:extLst>
              <a:ext uri="{FF2B5EF4-FFF2-40B4-BE49-F238E27FC236}">
                <a16:creationId xmlns:a16="http://schemas.microsoft.com/office/drawing/2014/main" id="{A734FA00-2F6F-43CB-8D26-17E509107210}"/>
              </a:ext>
            </a:extLst>
          </p:cNvPr>
          <p:cNvCxnSpPr>
            <a:cxnSpLocks/>
          </p:cNvCxnSpPr>
          <p:nvPr/>
        </p:nvCxnSpPr>
        <p:spPr>
          <a:xfrm>
            <a:off x="1167846" y="6107416"/>
            <a:ext cx="0" cy="3051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화살표 연결선 46">
            <a:extLst>
              <a:ext uri="{FF2B5EF4-FFF2-40B4-BE49-F238E27FC236}">
                <a16:creationId xmlns:a16="http://schemas.microsoft.com/office/drawing/2014/main" id="{D1811DDC-D4C1-4E5C-9DAD-953E6D82FFA9}"/>
              </a:ext>
            </a:extLst>
          </p:cNvPr>
          <p:cNvCxnSpPr>
            <a:cxnSpLocks/>
          </p:cNvCxnSpPr>
          <p:nvPr/>
        </p:nvCxnSpPr>
        <p:spPr>
          <a:xfrm>
            <a:off x="1167846" y="7387525"/>
            <a:ext cx="0" cy="3051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2967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0599785F-3709-4A01-8637-85D4FD88C8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dirty="0"/>
              <a:t>14</a:t>
            </a:r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EF75E6-0D87-4F17-A744-B06C336F7EE9}"/>
              </a:ext>
            </a:extLst>
          </p:cNvPr>
          <p:cNvSpPr txBox="1"/>
          <p:nvPr/>
        </p:nvSpPr>
        <p:spPr>
          <a:xfrm>
            <a:off x="76200" y="59275"/>
            <a:ext cx="304121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 b="1" dirty="0">
                <a:latin typeface="+mj-ea"/>
                <a:ea typeface="+mj-ea"/>
              </a:rPr>
              <a:t>04. </a:t>
            </a:r>
            <a:r>
              <a:rPr lang="ko-KR" altLang="en-US" sz="2200" b="1" dirty="0">
                <a:latin typeface="+mj-ea"/>
                <a:ea typeface="+mj-ea"/>
              </a:rPr>
              <a:t>인권침해 구제절차</a:t>
            </a:r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6B525989-4F68-4474-B7BC-47B7D17B51AB}"/>
              </a:ext>
            </a:extLst>
          </p:cNvPr>
          <p:cNvGrpSpPr/>
          <p:nvPr/>
        </p:nvGrpSpPr>
        <p:grpSpPr>
          <a:xfrm>
            <a:off x="158750" y="850900"/>
            <a:ext cx="6540500" cy="5800421"/>
            <a:chOff x="215900" y="850900"/>
            <a:chExt cx="6540500" cy="5800421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9D2E4E1-7314-4FA9-8988-EA33E93C5AAB}"/>
                </a:ext>
              </a:extLst>
            </p:cNvPr>
            <p:cNvSpPr txBox="1"/>
            <p:nvPr/>
          </p:nvSpPr>
          <p:spPr>
            <a:xfrm>
              <a:off x="215900" y="850900"/>
              <a:ext cx="359104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b="1" dirty="0">
                  <a:latin typeface="+mj-ea"/>
                  <a:ea typeface="+mj-ea"/>
                </a:rPr>
                <a:t>4. </a:t>
              </a:r>
              <a:r>
                <a:rPr lang="ko-KR" altLang="en-US" sz="1600" b="1" dirty="0">
                  <a:latin typeface="+mj-ea"/>
                  <a:ea typeface="+mj-ea"/>
                </a:rPr>
                <a:t>구제절차 시행에 대한 평가와 개선</a:t>
              </a:r>
            </a:p>
          </p:txBody>
        </p:sp>
        <p:sp>
          <p:nvSpPr>
            <p:cNvPr id="5" name="사각형: 둥근 모서리 4">
              <a:extLst>
                <a:ext uri="{FF2B5EF4-FFF2-40B4-BE49-F238E27FC236}">
                  <a16:creationId xmlns:a16="http://schemas.microsoft.com/office/drawing/2014/main" id="{62923B93-CBDE-446D-B1DE-B630A0BBD4DF}"/>
                </a:ext>
              </a:extLst>
            </p:cNvPr>
            <p:cNvSpPr/>
            <p:nvPr/>
          </p:nvSpPr>
          <p:spPr>
            <a:xfrm>
              <a:off x="482600" y="1316453"/>
              <a:ext cx="6273800" cy="5334868"/>
            </a:xfrm>
            <a:prstGeom prst="roundRect">
              <a:avLst>
                <a:gd name="adj" fmla="val 2904"/>
              </a:avLst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50000"/>
                </a:lnSpc>
              </a:pPr>
              <a:r>
                <a:rPr lang="ko-KR" altLang="en-US" sz="1400" dirty="0">
                  <a:solidFill>
                    <a:schemeClr val="tx1"/>
                  </a:solidFill>
                </a:rPr>
                <a:t>▣ 구제절차의 효용성에 대한 정기적인 평가를 통해 구제절차를 개선</a:t>
              </a:r>
              <a:endParaRPr lang="en-US" altLang="ko-KR" sz="1400" dirty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endParaRPr lang="en-US" altLang="ko-KR" sz="1400" dirty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400" dirty="0">
                  <a:solidFill>
                    <a:schemeClr val="tx1"/>
                  </a:solidFill>
                </a:rPr>
                <a:t>▣ 인권경영 담당자는 정기적으로 구제절차에 대한 평가 실시</a:t>
              </a:r>
              <a:endParaRPr lang="en-US" altLang="ko-KR" sz="1400" dirty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400" dirty="0">
                  <a:solidFill>
                    <a:schemeClr val="tx1"/>
                  </a:solidFill>
                </a:rPr>
                <a:t>      - </a:t>
              </a:r>
              <a:r>
                <a:rPr lang="ko-KR" altLang="en-US" sz="1400" dirty="0">
                  <a:solidFill>
                    <a:schemeClr val="tx1"/>
                  </a:solidFill>
                </a:rPr>
                <a:t>기업의 구성원들 대상으로 온라인 또는 설문 조사 등을 활용하여</a:t>
              </a:r>
              <a:endParaRPr lang="en-US" altLang="ko-KR" sz="1400" dirty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400" dirty="0">
                  <a:solidFill>
                    <a:schemeClr val="tx1"/>
                  </a:solidFill>
                </a:rPr>
                <a:t>        </a:t>
              </a:r>
              <a:r>
                <a:rPr lang="ko-KR" altLang="en-US" sz="1400" dirty="0">
                  <a:solidFill>
                    <a:schemeClr val="tx1"/>
                  </a:solidFill>
                </a:rPr>
                <a:t>구제 절차의 효용성에 대한 평가를 실시</a:t>
              </a:r>
              <a:endParaRPr lang="en-US" altLang="ko-KR" sz="1400" dirty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400" dirty="0">
                  <a:solidFill>
                    <a:schemeClr val="tx1"/>
                  </a:solidFill>
                </a:rPr>
                <a:t>      - </a:t>
              </a:r>
              <a:r>
                <a:rPr lang="ko-KR" altLang="en-US" sz="1400" dirty="0">
                  <a:solidFill>
                    <a:schemeClr val="tx1"/>
                  </a:solidFill>
                </a:rPr>
                <a:t>평가의 주요 내용에 실제 사용 경험 여부</a:t>
              </a:r>
              <a:r>
                <a:rPr lang="en-US" altLang="ko-KR" sz="1400" dirty="0">
                  <a:solidFill>
                    <a:schemeClr val="tx1"/>
                  </a:solidFill>
                </a:rPr>
                <a:t>, </a:t>
              </a:r>
              <a:r>
                <a:rPr lang="ko-KR" altLang="en-US" sz="1400" dirty="0">
                  <a:solidFill>
                    <a:schemeClr val="tx1"/>
                  </a:solidFill>
                </a:rPr>
                <a:t>과정과 결과에 대한 만족도</a:t>
              </a:r>
              <a:r>
                <a:rPr lang="en-US" altLang="ko-KR" sz="1400" dirty="0">
                  <a:solidFill>
                    <a:schemeClr val="tx1"/>
                  </a:solidFill>
                </a:rPr>
                <a:t>,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dirty="0">
                  <a:solidFill>
                    <a:schemeClr val="tx1"/>
                  </a:solidFill>
                </a:rPr>
                <a:t>         </a:t>
              </a:r>
              <a:r>
                <a:rPr lang="ko-KR" altLang="en-US" sz="1400" dirty="0">
                  <a:solidFill>
                    <a:schemeClr val="tx1"/>
                  </a:solidFill>
                </a:rPr>
                <a:t>다양한 절차에 대한 비교 평가</a:t>
              </a:r>
              <a:r>
                <a:rPr lang="en-US" altLang="ko-KR" sz="1400" dirty="0">
                  <a:solidFill>
                    <a:schemeClr val="tx1"/>
                  </a:solidFill>
                </a:rPr>
                <a:t>, </a:t>
              </a:r>
              <a:r>
                <a:rPr lang="ko-KR" altLang="en-US" sz="1400" dirty="0">
                  <a:solidFill>
                    <a:schemeClr val="tx1"/>
                  </a:solidFill>
                </a:rPr>
                <a:t>개선점 등을 포함함</a:t>
              </a:r>
              <a:endParaRPr lang="en-US" altLang="ko-KR" sz="1400" dirty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400" dirty="0">
                  <a:solidFill>
                    <a:schemeClr val="tx1"/>
                  </a:solidFill>
                </a:rPr>
                <a:t>      - </a:t>
              </a:r>
              <a:r>
                <a:rPr lang="ko-KR" altLang="en-US" sz="1400" dirty="0">
                  <a:solidFill>
                    <a:schemeClr val="tx1"/>
                  </a:solidFill>
                </a:rPr>
                <a:t>연 </a:t>
              </a:r>
              <a:r>
                <a:rPr lang="en-US" altLang="ko-KR" sz="1400" dirty="0">
                  <a:solidFill>
                    <a:schemeClr val="tx1"/>
                  </a:solidFill>
                </a:rPr>
                <a:t>1</a:t>
              </a:r>
              <a:r>
                <a:rPr lang="ko-KR" altLang="en-US" sz="1400" dirty="0">
                  <a:solidFill>
                    <a:schemeClr val="tx1"/>
                  </a:solidFill>
                </a:rPr>
                <a:t>회 실시</a:t>
              </a:r>
              <a:endParaRPr lang="en-US" altLang="ko-KR" sz="1400" dirty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400" dirty="0">
                  <a:solidFill>
                    <a:schemeClr val="tx1"/>
                  </a:solidFill>
                </a:rPr>
                <a:t>      - </a:t>
              </a:r>
              <a:r>
                <a:rPr lang="ko-KR" altLang="en-US" sz="1400" dirty="0">
                  <a:solidFill>
                    <a:schemeClr val="tx1"/>
                  </a:solidFill>
                </a:rPr>
                <a:t>필요시</a:t>
              </a:r>
              <a:r>
                <a:rPr lang="en-US" altLang="ko-KR" sz="1400" dirty="0">
                  <a:solidFill>
                    <a:schemeClr val="tx1"/>
                  </a:solidFill>
                </a:rPr>
                <a:t>, </a:t>
              </a:r>
              <a:r>
                <a:rPr lang="ko-KR" altLang="en-US" sz="1400" dirty="0">
                  <a:solidFill>
                    <a:schemeClr val="tx1"/>
                  </a:solidFill>
                </a:rPr>
                <a:t>외부기관에 의뢰하여 평가 실시</a:t>
              </a:r>
              <a:endParaRPr lang="en-US" altLang="ko-KR" sz="1400" dirty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endParaRPr lang="en-US" altLang="ko-KR" sz="1400" dirty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400" dirty="0">
                  <a:solidFill>
                    <a:schemeClr val="tx1"/>
                  </a:solidFill>
                </a:rPr>
                <a:t>▣ 인권경영 담당자는 평가를 바탕으로 제도와 절차를 개선</a:t>
              </a:r>
              <a:endParaRPr lang="en-US" altLang="ko-KR" sz="1400" dirty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400" dirty="0">
                  <a:solidFill>
                    <a:schemeClr val="tx1"/>
                  </a:solidFill>
                </a:rPr>
                <a:t>      - </a:t>
              </a:r>
              <a:r>
                <a:rPr lang="ko-KR" altLang="en-US" sz="1400" dirty="0">
                  <a:solidFill>
                    <a:schemeClr val="tx1"/>
                  </a:solidFill>
                </a:rPr>
                <a:t>인권경영 담당자는 평가 결과를 경영진에 보고하여 인권 경영 지침 반영</a:t>
              </a:r>
              <a:endParaRPr lang="en-US" altLang="ko-KR" sz="1400" dirty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400" dirty="0">
                  <a:solidFill>
                    <a:schemeClr val="tx1"/>
                  </a:solidFill>
                </a:rPr>
                <a:t>      - </a:t>
              </a:r>
              <a:r>
                <a:rPr lang="ko-KR" altLang="en-US" sz="1400" dirty="0">
                  <a:solidFill>
                    <a:schemeClr val="tx1"/>
                  </a:solidFill>
                </a:rPr>
                <a:t>인권경영 담당자는 </a:t>
              </a:r>
              <a:r>
                <a:rPr lang="en-US" altLang="ko-KR" sz="1400" dirty="0">
                  <a:solidFill>
                    <a:schemeClr val="tx1"/>
                  </a:solidFill>
                </a:rPr>
                <a:t>RM</a:t>
              </a:r>
              <a:r>
                <a:rPr lang="ko-KR" altLang="en-US" sz="1400" dirty="0">
                  <a:solidFill>
                    <a:schemeClr val="tx1"/>
                  </a:solidFill>
                </a:rPr>
                <a:t>파트와 </a:t>
              </a:r>
              <a:r>
                <a:rPr lang="en-US" altLang="ko-KR" sz="1400" dirty="0">
                  <a:solidFill>
                    <a:schemeClr val="tx1"/>
                  </a:solidFill>
                </a:rPr>
                <a:t>HR</a:t>
              </a:r>
              <a:r>
                <a:rPr lang="ko-KR" altLang="en-US" sz="1400" dirty="0">
                  <a:solidFill>
                    <a:schemeClr val="tx1"/>
                  </a:solidFill>
                </a:rPr>
                <a:t>팀</a:t>
              </a:r>
              <a:r>
                <a:rPr lang="en-US" altLang="ko-KR" sz="1400" dirty="0">
                  <a:solidFill>
                    <a:schemeClr val="tx1"/>
                  </a:solidFill>
                </a:rPr>
                <a:t>(HR</a:t>
              </a:r>
              <a:r>
                <a:rPr lang="ko-KR" altLang="en-US" sz="1400" dirty="0">
                  <a:solidFill>
                    <a:schemeClr val="tx1"/>
                  </a:solidFill>
                </a:rPr>
                <a:t>담당</a:t>
              </a:r>
              <a:r>
                <a:rPr lang="en-US" altLang="ko-KR" sz="1400" dirty="0">
                  <a:solidFill>
                    <a:schemeClr val="tx1"/>
                  </a:solidFill>
                </a:rPr>
                <a:t>) </a:t>
              </a:r>
              <a:r>
                <a:rPr lang="ko-KR" altLang="en-US" sz="1400" dirty="0">
                  <a:solidFill>
                    <a:schemeClr val="tx1"/>
                  </a:solidFill>
                </a:rPr>
                <a:t>개선안에 대해</a:t>
              </a:r>
              <a:r>
                <a:rPr lang="en-US" altLang="ko-KR" sz="1400" dirty="0">
                  <a:solidFill>
                    <a:schemeClr val="tx1"/>
                  </a:solidFill>
                </a:rPr>
                <a:t> </a:t>
              </a:r>
              <a:r>
                <a:rPr lang="ko-KR" altLang="en-US" sz="1400" dirty="0">
                  <a:solidFill>
                    <a:schemeClr val="tx1"/>
                  </a:solidFill>
                </a:rPr>
                <a:t>협의 후</a:t>
              </a:r>
              <a:endParaRPr lang="en-US" altLang="ko-KR" sz="1400" dirty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400" dirty="0">
                  <a:solidFill>
                    <a:schemeClr val="tx1"/>
                  </a:solidFill>
                </a:rPr>
                <a:t>        </a:t>
              </a:r>
              <a:r>
                <a:rPr lang="ko-KR" altLang="en-US" sz="1400" dirty="0">
                  <a:solidFill>
                    <a:schemeClr val="tx1"/>
                  </a:solidFill>
                </a:rPr>
                <a:t>최종안을 마련</a:t>
              </a:r>
              <a:endParaRPr lang="en-US" altLang="ko-KR" sz="1400" dirty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400" dirty="0">
                  <a:solidFill>
                    <a:schemeClr val="tx1"/>
                  </a:solidFill>
                </a:rPr>
                <a:t>      - </a:t>
              </a:r>
              <a:r>
                <a:rPr lang="ko-KR" altLang="en-US" sz="1400" dirty="0">
                  <a:solidFill>
                    <a:schemeClr val="tx1"/>
                  </a:solidFill>
                </a:rPr>
                <a:t>인권경영 담당자는 최종 개선안을 기업 내 공지하고 필요한 안내문</a:t>
              </a:r>
              <a:endParaRPr lang="en-US" altLang="ko-KR" sz="1400" dirty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400" dirty="0">
                  <a:solidFill>
                    <a:schemeClr val="tx1"/>
                  </a:solidFill>
                </a:rPr>
                <a:t>        </a:t>
              </a:r>
              <a:r>
                <a:rPr lang="ko-KR" altLang="en-US" sz="1400" dirty="0">
                  <a:solidFill>
                    <a:schemeClr val="tx1"/>
                  </a:solidFill>
                </a:rPr>
                <a:t>작성 배포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64107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70C513D5-238B-45FB-8A93-DBC060D126B0}"/>
              </a:ext>
            </a:extLst>
          </p:cNvPr>
          <p:cNvSpPr txBox="1"/>
          <p:nvPr/>
        </p:nvSpPr>
        <p:spPr>
          <a:xfrm>
            <a:off x="1421453" y="3598389"/>
            <a:ext cx="5113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b="1" dirty="0">
                <a:solidFill>
                  <a:srgbClr val="0C77C3"/>
                </a:solidFill>
              </a:rPr>
              <a:t>인권 침해 예방 프로그램</a:t>
            </a:r>
          </a:p>
        </p:txBody>
      </p:sp>
      <p:sp>
        <p:nvSpPr>
          <p:cNvPr id="15" name="눈물 방울 14">
            <a:extLst>
              <a:ext uri="{FF2B5EF4-FFF2-40B4-BE49-F238E27FC236}">
                <a16:creationId xmlns:a16="http://schemas.microsoft.com/office/drawing/2014/main" id="{D1702252-6D79-4545-93ED-E286A437A993}"/>
              </a:ext>
            </a:extLst>
          </p:cNvPr>
          <p:cNvSpPr/>
          <p:nvPr/>
        </p:nvSpPr>
        <p:spPr>
          <a:xfrm rot="5400000">
            <a:off x="322648" y="3051350"/>
            <a:ext cx="870205" cy="870205"/>
          </a:xfrm>
          <a:prstGeom prst="teardrop">
            <a:avLst/>
          </a:prstGeom>
          <a:solidFill>
            <a:srgbClr val="0C77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wrap="square" lIns="0" tIns="0" rIns="0" bIns="0" rtlCol="0" anchor="ctr"/>
          <a:lstStyle/>
          <a:p>
            <a:pPr algn="ctr"/>
            <a:endParaRPr lang="ko-KR" altLang="en-US" sz="3200" b="1" dirty="0">
              <a:latin typeface="+mj-ea"/>
              <a:ea typeface="+mj-ea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513731B-0015-4A73-A2ED-FCB2A5495C46}"/>
              </a:ext>
            </a:extLst>
          </p:cNvPr>
          <p:cNvSpPr txBox="1"/>
          <p:nvPr/>
        </p:nvSpPr>
        <p:spPr>
          <a:xfrm rot="16200000">
            <a:off x="343367" y="3146930"/>
            <a:ext cx="828765" cy="6790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b="1">
                <a:solidFill>
                  <a:schemeClr val="lt1"/>
                </a:solidFill>
                <a:latin typeface="+mj-ea"/>
                <a:ea typeface="+mj-ea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3200" dirty="0"/>
              <a:t>05</a:t>
            </a:r>
            <a:endParaRPr lang="ko-KR" altLang="en-US" sz="3200" dirty="0"/>
          </a:p>
        </p:txBody>
      </p:sp>
      <p:sp>
        <p:nvSpPr>
          <p:cNvPr id="8" name="슬라이드 번호 개체 틀 2">
            <a:extLst>
              <a:ext uri="{FF2B5EF4-FFF2-40B4-BE49-F238E27FC236}">
                <a16:creationId xmlns:a16="http://schemas.microsoft.com/office/drawing/2014/main" id="{C688ABD8-7934-4EA5-8756-1C5387FFC0FC}"/>
              </a:ext>
            </a:extLst>
          </p:cNvPr>
          <p:cNvSpPr txBox="1">
            <a:spLocks/>
          </p:cNvSpPr>
          <p:nvPr/>
        </p:nvSpPr>
        <p:spPr>
          <a:xfrm>
            <a:off x="2657475" y="9586725"/>
            <a:ext cx="1543050" cy="2219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>
              <a:defRPr sz="1200"/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15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47911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0599785F-3709-4A01-8637-85D4FD88C8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dirty="0"/>
              <a:t>16</a:t>
            </a:r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EF75E6-0D87-4F17-A744-B06C336F7EE9}"/>
              </a:ext>
            </a:extLst>
          </p:cNvPr>
          <p:cNvSpPr txBox="1"/>
          <p:nvPr/>
        </p:nvSpPr>
        <p:spPr>
          <a:xfrm>
            <a:off x="76200" y="59275"/>
            <a:ext cx="37048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 b="1" dirty="0">
                <a:latin typeface="+mj-ea"/>
                <a:ea typeface="+mj-ea"/>
              </a:rPr>
              <a:t>05. </a:t>
            </a:r>
            <a:r>
              <a:rPr lang="ko-KR" altLang="en-US" sz="2200" b="1" dirty="0">
                <a:latin typeface="+mj-ea"/>
                <a:ea typeface="+mj-ea"/>
              </a:rPr>
              <a:t>인권침해 예방 프로그램</a:t>
            </a:r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6B525989-4F68-4474-B7BC-47B7D17B51AB}"/>
              </a:ext>
            </a:extLst>
          </p:cNvPr>
          <p:cNvGrpSpPr/>
          <p:nvPr/>
        </p:nvGrpSpPr>
        <p:grpSpPr>
          <a:xfrm>
            <a:off x="158750" y="850900"/>
            <a:ext cx="6540500" cy="7541539"/>
            <a:chOff x="215900" y="850900"/>
            <a:chExt cx="6540500" cy="7541539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9D2E4E1-7314-4FA9-8988-EA33E93C5AAB}"/>
                </a:ext>
              </a:extLst>
            </p:cNvPr>
            <p:cNvSpPr txBox="1"/>
            <p:nvPr/>
          </p:nvSpPr>
          <p:spPr>
            <a:xfrm>
              <a:off x="215900" y="850900"/>
              <a:ext cx="290335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b="1" dirty="0">
                  <a:latin typeface="+mj-ea"/>
                  <a:ea typeface="+mj-ea"/>
                </a:rPr>
                <a:t>1. </a:t>
              </a:r>
              <a:r>
                <a:rPr lang="ko-KR" altLang="en-US" sz="1600" b="1" dirty="0">
                  <a:latin typeface="+mj-ea"/>
                  <a:ea typeface="+mj-ea"/>
                </a:rPr>
                <a:t>임직원 심리 상담 프로그램</a:t>
              </a:r>
            </a:p>
          </p:txBody>
        </p:sp>
        <p:sp>
          <p:nvSpPr>
            <p:cNvPr id="5" name="사각형: 둥근 모서리 4">
              <a:extLst>
                <a:ext uri="{FF2B5EF4-FFF2-40B4-BE49-F238E27FC236}">
                  <a16:creationId xmlns:a16="http://schemas.microsoft.com/office/drawing/2014/main" id="{62923B93-CBDE-446D-B1DE-B630A0BBD4DF}"/>
                </a:ext>
              </a:extLst>
            </p:cNvPr>
            <p:cNvSpPr/>
            <p:nvPr/>
          </p:nvSpPr>
          <p:spPr>
            <a:xfrm>
              <a:off x="482600" y="1316453"/>
              <a:ext cx="6273800" cy="7075986"/>
            </a:xfrm>
            <a:prstGeom prst="roundRect">
              <a:avLst>
                <a:gd name="adj" fmla="val 1822"/>
              </a:avLst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50000"/>
                </a:lnSpc>
              </a:pP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▣ </a:t>
              </a:r>
              <a:r>
                <a:rPr lang="ko-KR" altLang="en-US" sz="1400" dirty="0" err="1">
                  <a:solidFill>
                    <a:schemeClr val="tx1"/>
                  </a:solidFill>
                  <a:latin typeface="맑은 고딕 (본문)"/>
                  <a:ea typeface="+mj-ea"/>
                </a:rPr>
                <a:t>한솔홈데코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 임직원 대상 외부 전문 상담센터를 운영하여 심리적 안정감</a:t>
              </a:r>
              <a:endParaRPr lang="en-US" altLang="ko-KR" sz="1400" dirty="0">
                <a:solidFill>
                  <a:schemeClr val="tx1"/>
                </a:solidFill>
                <a:latin typeface="맑은 고딕 (본문)"/>
                <a:ea typeface="+mj-ea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     및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 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정서 지원을 통하여 인권침해 발생 리스크를 사전에 예방하고</a:t>
              </a:r>
              <a:endParaRPr lang="en-US" altLang="ko-KR" sz="1400" dirty="0">
                <a:solidFill>
                  <a:schemeClr val="tx1"/>
                </a:solidFill>
                <a:latin typeface="맑은 고딕 (본문)"/>
                <a:ea typeface="+mj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    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 건강한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 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조직문화 형성 기반을 마련</a:t>
              </a:r>
              <a:endParaRPr lang="en-US" altLang="ko-KR" sz="1400" dirty="0">
                <a:solidFill>
                  <a:schemeClr val="tx1"/>
                </a:solidFill>
                <a:latin typeface="맑은 고딕 (본문)"/>
                <a:ea typeface="+mj-ea"/>
              </a:endParaRPr>
            </a:p>
            <a:p>
              <a:pPr>
                <a:lnSpc>
                  <a:spcPct val="150000"/>
                </a:lnSpc>
              </a:pPr>
              <a:endParaRPr lang="en-US" altLang="ko-KR" sz="1400" dirty="0">
                <a:solidFill>
                  <a:schemeClr val="tx1"/>
                </a:solidFill>
                <a:latin typeface="맑은 고딕 (본문)"/>
                <a:ea typeface="+mj-ea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▣ 상담 프로세스</a:t>
              </a:r>
              <a:endParaRPr lang="en-US" altLang="ko-KR" sz="1400" dirty="0">
                <a:solidFill>
                  <a:schemeClr val="tx1"/>
                </a:solidFill>
                <a:latin typeface="맑은 고딕 (본문)"/>
                <a:ea typeface="+mj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      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상담신청 및 문의 → 상담접수 → 상담사 배정 → 상담 진행</a:t>
              </a:r>
              <a:endParaRPr lang="en-US" altLang="ko-KR" sz="1400" dirty="0">
                <a:solidFill>
                  <a:schemeClr val="tx1"/>
                </a:solidFill>
                <a:latin typeface="맑은 고딕 (본문)"/>
                <a:ea typeface="+mj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        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→ 평가 및 사후 관리 → 위기 개입 및 관리</a:t>
              </a:r>
              <a:endParaRPr lang="en-US" altLang="ko-KR" sz="1400" dirty="0">
                <a:solidFill>
                  <a:schemeClr val="tx1"/>
                </a:solidFill>
                <a:latin typeface="맑은 고딕 (본문)"/>
                <a:ea typeface="+mj-ea"/>
              </a:endParaRPr>
            </a:p>
            <a:p>
              <a:pPr>
                <a:lnSpc>
                  <a:spcPct val="150000"/>
                </a:lnSpc>
              </a:pPr>
              <a:endParaRPr lang="en-US" altLang="ko-KR" sz="1400" dirty="0">
                <a:solidFill>
                  <a:schemeClr val="tx1"/>
                </a:solidFill>
                <a:latin typeface="맑은 고딕 (본문)"/>
                <a:ea typeface="+mj-ea"/>
              </a:endParaRPr>
            </a:p>
            <a:p>
              <a:pPr>
                <a:lnSpc>
                  <a:spcPct val="150000"/>
                </a:lnSpc>
              </a:pPr>
              <a:endParaRPr lang="en-US" altLang="ko-KR" sz="1400" dirty="0">
                <a:solidFill>
                  <a:schemeClr val="tx1"/>
                </a:solidFill>
                <a:latin typeface="맑은 고딕 (본문)"/>
                <a:ea typeface="+mj-ea"/>
              </a:endParaRPr>
            </a:p>
            <a:p>
              <a:pPr>
                <a:lnSpc>
                  <a:spcPct val="150000"/>
                </a:lnSpc>
              </a:pPr>
              <a:endParaRPr lang="en-US" altLang="ko-KR" sz="1400" dirty="0">
                <a:solidFill>
                  <a:schemeClr val="tx1"/>
                </a:solidFill>
                <a:latin typeface="맑은 고딕 (본문)"/>
                <a:ea typeface="+mj-ea"/>
              </a:endParaRPr>
            </a:p>
            <a:p>
              <a:pPr>
                <a:lnSpc>
                  <a:spcPct val="150000"/>
                </a:lnSpc>
              </a:pPr>
              <a:endParaRPr lang="en-US" altLang="ko-KR" sz="1400" dirty="0">
                <a:solidFill>
                  <a:schemeClr val="tx1"/>
                </a:solidFill>
                <a:latin typeface="맑은 고딕 (본문)"/>
                <a:ea typeface="+mj-ea"/>
              </a:endParaRPr>
            </a:p>
            <a:p>
              <a:pPr>
                <a:lnSpc>
                  <a:spcPct val="150000"/>
                </a:lnSpc>
              </a:pPr>
              <a:endParaRPr lang="en-US" altLang="ko-KR" sz="1400" dirty="0">
                <a:solidFill>
                  <a:schemeClr val="tx1"/>
                </a:solidFill>
                <a:latin typeface="맑은 고딕 (본문)"/>
                <a:ea typeface="+mj-ea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400" b="1" dirty="0">
                  <a:solidFill>
                    <a:schemeClr val="tx1"/>
                  </a:solidFill>
                  <a:latin typeface="맑은 고딕 (본문)"/>
                  <a:ea typeface="+mj-ea"/>
                </a:rPr>
                <a:t>상담대상 </a:t>
              </a:r>
              <a:r>
                <a:rPr lang="en-US" altLang="ko-KR" sz="1400" b="1" dirty="0">
                  <a:solidFill>
                    <a:schemeClr val="tx1"/>
                  </a:solidFill>
                  <a:latin typeface="맑은 고딕 (본문)"/>
                  <a:ea typeface="+mj-ea"/>
                </a:rPr>
                <a:t>| 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한솔그룹 소속 임직원 및 배우자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, 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자녀 포함 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(1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年 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6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회 이용가능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)</a:t>
              </a:r>
            </a:p>
            <a:p>
              <a:pPr>
                <a:lnSpc>
                  <a:spcPct val="150000"/>
                </a:lnSpc>
              </a:pPr>
              <a:r>
                <a:rPr lang="ko-KR" altLang="en-US" sz="1400" b="1" dirty="0">
                  <a:solidFill>
                    <a:schemeClr val="tx1"/>
                  </a:solidFill>
                  <a:latin typeface="맑은 고딕 (본문)"/>
                  <a:ea typeface="+mj-ea"/>
                </a:rPr>
                <a:t>상담분야 </a:t>
              </a:r>
              <a:r>
                <a:rPr lang="en-US" altLang="ko-KR" sz="1400" b="1" dirty="0">
                  <a:solidFill>
                    <a:schemeClr val="tx1"/>
                  </a:solidFill>
                  <a:latin typeface="맑은 고딕 (본문)"/>
                  <a:ea typeface="+mj-ea"/>
                </a:rPr>
                <a:t>| 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인권침해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, 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직장 직무 스트레스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, 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직장 내 갈등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, 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경력개발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,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               </a:t>
              </a:r>
              <a:r>
                <a:rPr lang="ko-KR" altLang="en-US" sz="1400" dirty="0" err="1">
                  <a:solidFill>
                    <a:schemeClr val="tx1"/>
                  </a:solidFill>
                  <a:latin typeface="맑은 고딕 (본문)"/>
                  <a:ea typeface="+mj-ea"/>
                </a:rPr>
                <a:t>심리우울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, 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번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-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아웃증후군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 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등 심리 우울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, 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불안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, 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분노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, 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               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감정노동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, 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외상 후 스트레스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, 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가족 사춘기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, 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행동장애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, 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부부관계</a:t>
              </a:r>
              <a:endParaRPr lang="en-US" altLang="ko-KR" sz="1400" dirty="0">
                <a:solidFill>
                  <a:schemeClr val="tx1"/>
                </a:solidFill>
                <a:latin typeface="맑은 고딕 (본문)"/>
                <a:ea typeface="+mj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              ※ 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법률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, 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재무</a:t>
              </a:r>
              <a:r>
                <a:rPr lang="en-US" altLang="ko-KR" sz="1400">
                  <a:solidFill>
                    <a:schemeClr val="tx1"/>
                  </a:solidFill>
                  <a:latin typeface="맑은 고딕 (본문)"/>
                  <a:ea typeface="+mj-ea"/>
                </a:rPr>
                <a:t>, </a:t>
              </a:r>
              <a:r>
                <a:rPr lang="ko-KR" altLang="en-US" sz="1400">
                  <a:solidFill>
                    <a:schemeClr val="tx1"/>
                  </a:solidFill>
                  <a:latin typeface="맑은 고딕 (본문)"/>
                  <a:ea typeface="+mj-ea"/>
                </a:rPr>
                <a:t>의학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, 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금연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, </a:t>
              </a:r>
              <a:r>
                <a:rPr lang="ko-KR" altLang="en-US" sz="1400" dirty="0" err="1">
                  <a:solidFill>
                    <a:schemeClr val="tx1"/>
                  </a:solidFill>
                  <a:latin typeface="맑은 고딕 (본문)"/>
                  <a:ea typeface="+mj-ea"/>
                </a:rPr>
                <a:t>절주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, 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자녀 학업상담 등의 항목은 제외</a:t>
              </a:r>
              <a:endParaRPr lang="en-US" altLang="ko-KR" sz="1400" dirty="0">
                <a:solidFill>
                  <a:schemeClr val="tx1"/>
                </a:solidFill>
                <a:latin typeface="맑은 고딕 (본문)"/>
                <a:ea typeface="+mj-ea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400" b="1" dirty="0">
                  <a:solidFill>
                    <a:schemeClr val="tx1"/>
                  </a:solidFill>
                  <a:latin typeface="맑은 고딕 (본문)"/>
                  <a:ea typeface="+mj-ea"/>
                </a:rPr>
                <a:t>상담시간 </a:t>
              </a:r>
              <a:r>
                <a:rPr lang="en-US" altLang="ko-KR" sz="1400" b="1" dirty="0">
                  <a:solidFill>
                    <a:schemeClr val="tx1"/>
                  </a:solidFill>
                  <a:latin typeface="맑은 고딕 (본문)"/>
                  <a:ea typeface="+mj-ea"/>
                </a:rPr>
                <a:t>| 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월 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~ 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토요일 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09:00 ~ 21:00</a:t>
              </a:r>
            </a:p>
            <a:p>
              <a:pPr>
                <a:lnSpc>
                  <a:spcPct val="150000"/>
                </a:lnSpc>
              </a:pPr>
              <a:r>
                <a:rPr lang="ko-KR" altLang="en-US" sz="1400" b="1" dirty="0">
                  <a:solidFill>
                    <a:schemeClr val="tx1"/>
                  </a:solidFill>
                  <a:latin typeface="맑은 고딕 (본문)"/>
                  <a:ea typeface="+mj-ea"/>
                </a:rPr>
                <a:t>상담방법 </a:t>
              </a:r>
              <a:r>
                <a:rPr lang="en-US" altLang="ko-KR" sz="1400" b="1" dirty="0">
                  <a:solidFill>
                    <a:schemeClr val="tx1"/>
                  </a:solidFill>
                  <a:latin typeface="맑은 고딕 (본문)"/>
                  <a:ea typeface="+mj-ea"/>
                </a:rPr>
                <a:t>| 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1:1 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대면 상담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, 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전화 상담</a:t>
              </a:r>
              <a:endParaRPr lang="en-US" altLang="ko-KR" sz="1400" dirty="0">
                <a:solidFill>
                  <a:schemeClr val="tx1"/>
                </a:solidFill>
                <a:latin typeface="맑은 고딕 (본문)"/>
                <a:ea typeface="+mj-ea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400" b="1" dirty="0">
                  <a:solidFill>
                    <a:schemeClr val="tx1"/>
                  </a:solidFill>
                  <a:latin typeface="맑은 고딕 (본문)"/>
                  <a:ea typeface="+mj-ea"/>
                </a:rPr>
                <a:t>상담장소 </a:t>
              </a:r>
              <a:r>
                <a:rPr lang="en-US" altLang="ko-KR" sz="1400" b="1" dirty="0">
                  <a:solidFill>
                    <a:schemeClr val="tx1"/>
                  </a:solidFill>
                  <a:latin typeface="맑은 고딕 (본문)"/>
                  <a:ea typeface="+mj-ea"/>
                </a:rPr>
                <a:t>| 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상담센터 또는 원하는 장소 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(</a:t>
              </a:r>
              <a:r>
                <a:rPr lang="ko-KR" altLang="en-US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상담사와 상호 협의 후 결정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)</a:t>
              </a:r>
            </a:p>
            <a:p>
              <a:pPr>
                <a:lnSpc>
                  <a:spcPct val="150000"/>
                </a:lnSpc>
              </a:pPr>
              <a:r>
                <a:rPr lang="ko-KR" altLang="en-US" sz="1400" b="1" dirty="0">
                  <a:solidFill>
                    <a:schemeClr val="tx1"/>
                  </a:solidFill>
                  <a:latin typeface="맑은 고딕 (본문)"/>
                  <a:ea typeface="+mj-ea"/>
                </a:rPr>
                <a:t>신청방법 </a:t>
              </a:r>
              <a:r>
                <a:rPr lang="en-US" altLang="ko-KR" sz="1400" b="1" dirty="0">
                  <a:solidFill>
                    <a:schemeClr val="tx1"/>
                  </a:solidFill>
                  <a:latin typeface="맑은 고딕 (본문)"/>
                  <a:ea typeface="+mj-ea"/>
                </a:rPr>
                <a:t>| </a:t>
              </a:r>
              <a:r>
                <a:rPr lang="en-US" altLang="ko-KR" sz="1400" dirty="0">
                  <a:solidFill>
                    <a:schemeClr val="tx1"/>
                  </a:solidFill>
                  <a:latin typeface="맑은 고딕 (본문)"/>
                  <a:ea typeface="+mj-ea"/>
                </a:rPr>
                <a:t>1566-5228 / eapsms@keapa.co.kr</a:t>
              </a:r>
            </a:p>
            <a:p>
              <a:pPr>
                <a:lnSpc>
                  <a:spcPct val="150000"/>
                </a:lnSpc>
              </a:pPr>
              <a:endParaRPr lang="en-US" altLang="ko-KR" sz="1400" dirty="0">
                <a:solidFill>
                  <a:schemeClr val="tx1"/>
                </a:solidFill>
                <a:latin typeface="맑은 고딕 (본문)"/>
                <a:ea typeface="+mj-ea"/>
              </a:endParaRPr>
            </a:p>
          </p:txBody>
        </p:sp>
      </p:grpSp>
      <p:pic>
        <p:nvPicPr>
          <p:cNvPr id="6" name="그림 5">
            <a:extLst>
              <a:ext uri="{FF2B5EF4-FFF2-40B4-BE49-F238E27FC236}">
                <a16:creationId xmlns:a16="http://schemas.microsoft.com/office/drawing/2014/main" id="{FD5BAE6B-6DC5-46E7-96F3-93565D24E1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762" y="3736418"/>
            <a:ext cx="4440476" cy="1556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9326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0599785F-3709-4A01-8637-85D4FD88C8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dirty="0"/>
              <a:t>17</a:t>
            </a:r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EF75E6-0D87-4F17-A744-B06C336F7EE9}"/>
              </a:ext>
            </a:extLst>
          </p:cNvPr>
          <p:cNvSpPr txBox="1"/>
          <p:nvPr/>
        </p:nvSpPr>
        <p:spPr>
          <a:xfrm>
            <a:off x="76200" y="59275"/>
            <a:ext cx="37048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 b="1" dirty="0">
                <a:latin typeface="+mj-ea"/>
                <a:ea typeface="+mj-ea"/>
              </a:rPr>
              <a:t>05. </a:t>
            </a:r>
            <a:r>
              <a:rPr lang="ko-KR" altLang="en-US" sz="2200" b="1" dirty="0">
                <a:latin typeface="+mj-ea"/>
                <a:ea typeface="+mj-ea"/>
              </a:rPr>
              <a:t>인권침해 예방 프로그램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D2E4E1-7314-4FA9-8988-EA33E93C5AAB}"/>
              </a:ext>
            </a:extLst>
          </p:cNvPr>
          <p:cNvSpPr txBox="1"/>
          <p:nvPr/>
        </p:nvSpPr>
        <p:spPr>
          <a:xfrm>
            <a:off x="158750" y="813322"/>
            <a:ext cx="22156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+mj-ea"/>
                <a:ea typeface="+mj-ea"/>
              </a:rPr>
              <a:t>2. </a:t>
            </a:r>
            <a:r>
              <a:rPr lang="ko-KR" altLang="en-US" sz="1600" b="1" dirty="0">
                <a:latin typeface="+mj-ea"/>
                <a:ea typeface="+mj-ea"/>
              </a:rPr>
              <a:t>인권 교육 프로그램</a:t>
            </a: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62923B93-CBDE-446D-B1DE-B630A0BBD4DF}"/>
              </a:ext>
            </a:extLst>
          </p:cNvPr>
          <p:cNvSpPr/>
          <p:nvPr/>
        </p:nvSpPr>
        <p:spPr>
          <a:xfrm>
            <a:off x="425450" y="1316453"/>
            <a:ext cx="6273800" cy="5535284"/>
          </a:xfrm>
          <a:prstGeom prst="roundRect">
            <a:avLst>
              <a:gd name="adj" fmla="val 2075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solidFill>
                  <a:schemeClr val="tx1"/>
                </a:solidFill>
                <a:latin typeface="맑은 고딕 (본문)"/>
                <a:ea typeface="+mj-ea"/>
              </a:rPr>
              <a:t>▣ 인권 교육 정의</a:t>
            </a:r>
            <a:endParaRPr lang="en-US" altLang="ko-KR" sz="1400" b="1" dirty="0">
              <a:solidFill>
                <a:schemeClr val="tx1"/>
              </a:solidFill>
              <a:latin typeface="맑은 고딕 (본문)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 (본문)"/>
                <a:ea typeface="+mj-ea"/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  <a:latin typeface="맑은 고딕 (본문)"/>
                <a:ea typeface="+mj-ea"/>
              </a:rPr>
              <a:t>인권에 대한 이해와 지식을 습득하고</a:t>
            </a:r>
            <a:r>
              <a:rPr lang="en-US" altLang="ko-KR" sz="1400" dirty="0">
                <a:solidFill>
                  <a:schemeClr val="tx1"/>
                </a:solidFill>
                <a:latin typeface="맑은 고딕 (본문)"/>
                <a:ea typeface="+mj-ea"/>
              </a:rPr>
              <a:t>, </a:t>
            </a:r>
            <a:r>
              <a:rPr lang="ko-KR" altLang="en-US" sz="1400" dirty="0">
                <a:solidFill>
                  <a:schemeClr val="tx1"/>
                </a:solidFill>
                <a:latin typeface="맑은 고딕 (본문)"/>
                <a:ea typeface="+mj-ea"/>
              </a:rPr>
              <a:t>인권을 존중하는 가치</a:t>
            </a:r>
            <a:r>
              <a:rPr lang="en-US" altLang="ko-KR" sz="1400" dirty="0">
                <a:solidFill>
                  <a:schemeClr val="tx1"/>
                </a:solidFill>
                <a:latin typeface="맑은 고딕 (본문)"/>
                <a:ea typeface="+mj-ea"/>
              </a:rPr>
              <a:t>, </a:t>
            </a:r>
            <a:r>
              <a:rPr lang="ko-KR" altLang="en-US" sz="1400" dirty="0">
                <a:solidFill>
                  <a:schemeClr val="tx1"/>
                </a:solidFill>
                <a:latin typeface="맑은 고딕 (본문)"/>
                <a:ea typeface="+mj-ea"/>
              </a:rPr>
              <a:t>태도</a:t>
            </a:r>
            <a:r>
              <a:rPr lang="en-US" altLang="ko-KR" sz="1400" dirty="0">
                <a:solidFill>
                  <a:schemeClr val="tx1"/>
                </a:solidFill>
                <a:latin typeface="맑은 고딕 (본문)"/>
                <a:ea typeface="+mj-ea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 (본문)"/>
                <a:ea typeface="+mj-ea"/>
              </a:rPr>
              <a:t>        </a:t>
            </a:r>
            <a:r>
              <a:rPr lang="ko-KR" altLang="en-US" sz="1400" dirty="0">
                <a:solidFill>
                  <a:schemeClr val="tx1"/>
                </a:solidFill>
                <a:latin typeface="맑은 고딕 (본문)"/>
                <a:ea typeface="+mj-ea"/>
              </a:rPr>
              <a:t>품성을 키우며</a:t>
            </a:r>
            <a:r>
              <a:rPr lang="en-US" altLang="ko-KR" sz="1400" dirty="0">
                <a:solidFill>
                  <a:schemeClr val="tx1"/>
                </a:solidFill>
                <a:latin typeface="맑은 고딕 (본문)"/>
                <a:ea typeface="+mj-ea"/>
              </a:rPr>
              <a:t>, </a:t>
            </a:r>
            <a:r>
              <a:rPr lang="ko-KR" altLang="en-US" sz="1400" dirty="0">
                <a:solidFill>
                  <a:schemeClr val="tx1"/>
                </a:solidFill>
                <a:latin typeface="맑은 고딕 (본문)"/>
                <a:ea typeface="+mj-ea"/>
              </a:rPr>
              <a:t>인권침해 및 차별행위를 당할 경우 이를 극복할 수</a:t>
            </a:r>
            <a:endParaRPr lang="en-US" altLang="ko-KR" sz="1400" dirty="0">
              <a:solidFill>
                <a:schemeClr val="tx1"/>
              </a:solidFill>
              <a:latin typeface="맑은 고딕 (본문)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 (본문)"/>
                <a:ea typeface="+mj-ea"/>
              </a:rPr>
              <a:t>        </a:t>
            </a:r>
            <a:r>
              <a:rPr lang="ko-KR" altLang="en-US" sz="1400" dirty="0">
                <a:solidFill>
                  <a:schemeClr val="tx1"/>
                </a:solidFill>
                <a:latin typeface="맑은 고딕 (본문)"/>
                <a:ea typeface="+mj-ea"/>
              </a:rPr>
              <a:t>있는 역량을 기르고</a:t>
            </a:r>
            <a:r>
              <a:rPr lang="en-US" altLang="ko-KR" sz="1400" dirty="0">
                <a:solidFill>
                  <a:schemeClr val="tx1"/>
                </a:solidFill>
                <a:latin typeface="맑은 고딕 (본문)"/>
                <a:ea typeface="+mj-ea"/>
              </a:rPr>
              <a:t>, </a:t>
            </a:r>
            <a:r>
              <a:rPr lang="ko-KR" altLang="en-US" sz="1400" dirty="0">
                <a:solidFill>
                  <a:schemeClr val="tx1"/>
                </a:solidFill>
                <a:latin typeface="맑은 고딕 (본문)"/>
                <a:ea typeface="+mj-ea"/>
              </a:rPr>
              <a:t>다른 사람의 인권 보호와 증진을 위한 실천</a:t>
            </a:r>
            <a:endParaRPr lang="en-US" altLang="ko-KR" sz="1400" dirty="0">
              <a:solidFill>
                <a:schemeClr val="tx1"/>
              </a:solidFill>
              <a:latin typeface="맑은 고딕 (본문)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 (본문)"/>
                <a:ea typeface="+mj-ea"/>
              </a:rPr>
              <a:t>        </a:t>
            </a:r>
            <a:r>
              <a:rPr lang="ko-KR" altLang="en-US" sz="1400" dirty="0">
                <a:solidFill>
                  <a:schemeClr val="tx1"/>
                </a:solidFill>
                <a:latin typeface="맑은 고딕 (본문)"/>
                <a:ea typeface="+mj-ea"/>
              </a:rPr>
              <a:t>능력을 </a:t>
            </a:r>
            <a:r>
              <a:rPr lang="ko-KR" altLang="en-US" sz="1400" dirty="0" err="1">
                <a:solidFill>
                  <a:schemeClr val="tx1"/>
                </a:solidFill>
                <a:latin typeface="맑은 고딕 (본문)"/>
                <a:ea typeface="+mj-ea"/>
              </a:rPr>
              <a:t>길러냄으로써</a:t>
            </a:r>
            <a:r>
              <a:rPr lang="ko-KR" altLang="en-US" sz="1400" dirty="0">
                <a:solidFill>
                  <a:schemeClr val="tx1"/>
                </a:solidFill>
                <a:latin typeface="맑은 고딕 (본문)"/>
                <a:ea typeface="+mj-ea"/>
              </a:rPr>
              <a:t> 인권 존중 실현에 기여하는 일체의 교육 활동</a:t>
            </a:r>
            <a:endParaRPr lang="en-US" altLang="ko-KR" sz="1400" dirty="0">
              <a:solidFill>
                <a:schemeClr val="tx1"/>
              </a:solidFill>
              <a:latin typeface="맑은 고딕 (본문)"/>
              <a:ea typeface="+mj-ea"/>
            </a:endParaRPr>
          </a:p>
          <a:p>
            <a:pPr>
              <a:lnSpc>
                <a:spcPct val="150000"/>
              </a:lnSpc>
            </a:pPr>
            <a:endParaRPr lang="en-US" altLang="ko-KR" sz="1400" dirty="0">
              <a:solidFill>
                <a:schemeClr val="tx1"/>
              </a:solidFill>
              <a:latin typeface="맑은 고딕 (본문)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sz="1400" b="1" dirty="0">
                <a:solidFill>
                  <a:schemeClr val="tx1"/>
                </a:solidFill>
                <a:latin typeface="맑은 고딕 (본문)"/>
                <a:ea typeface="+mj-ea"/>
              </a:rPr>
              <a:t>▣ 교육 목적</a:t>
            </a:r>
            <a:endParaRPr lang="en-US" altLang="ko-KR" sz="1400" b="1" dirty="0">
              <a:solidFill>
                <a:schemeClr val="tx1"/>
              </a:solidFill>
              <a:latin typeface="맑은 고딕 (본문)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 (본문)"/>
                <a:ea typeface="+mj-ea"/>
              </a:rPr>
              <a:t>      - </a:t>
            </a:r>
            <a:r>
              <a:rPr lang="ko-KR" altLang="en-US" sz="1400" dirty="0" err="1">
                <a:solidFill>
                  <a:schemeClr val="tx1"/>
                </a:solidFill>
                <a:latin typeface="맑은 고딕 (본문)"/>
                <a:ea typeface="+mj-ea"/>
              </a:rPr>
              <a:t>한솔홈데코</a:t>
            </a:r>
            <a:r>
              <a:rPr lang="ko-KR" altLang="en-US" sz="1400" dirty="0">
                <a:solidFill>
                  <a:schemeClr val="tx1"/>
                </a:solidFill>
                <a:latin typeface="맑은 고딕 (본문)"/>
                <a:ea typeface="+mj-ea"/>
              </a:rPr>
              <a:t> 임직원의 인권의식 함양으로 인권존중문화 확산</a:t>
            </a:r>
            <a:endParaRPr lang="en-US" altLang="ko-KR" sz="1400" dirty="0">
              <a:solidFill>
                <a:schemeClr val="tx1"/>
              </a:solidFill>
              <a:latin typeface="맑은 고딕 (본문)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 (본문)"/>
                <a:ea typeface="+mj-ea"/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  <a:latin typeface="맑은 고딕 (본문)"/>
                <a:ea typeface="+mj-ea"/>
              </a:rPr>
              <a:t>인권경영의 추진 배경 및 체계 수립 활동을 통한 인권 리스크</a:t>
            </a:r>
            <a:endParaRPr lang="en-US" altLang="ko-KR" sz="1400" dirty="0">
              <a:solidFill>
                <a:schemeClr val="tx1"/>
              </a:solidFill>
              <a:latin typeface="맑은 고딕 (본문)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 (본문)"/>
                <a:ea typeface="+mj-ea"/>
              </a:rPr>
              <a:t>       </a:t>
            </a:r>
            <a:r>
              <a:rPr lang="ko-KR" altLang="en-US" sz="1400" dirty="0">
                <a:solidFill>
                  <a:schemeClr val="tx1"/>
                </a:solidFill>
                <a:latin typeface="맑은 고딕 (본문)"/>
                <a:ea typeface="+mj-ea"/>
              </a:rPr>
              <a:t> 사전방지</a:t>
            </a:r>
            <a:endParaRPr lang="en-US" altLang="ko-KR" sz="1400" dirty="0">
              <a:solidFill>
                <a:schemeClr val="tx1"/>
              </a:solidFill>
              <a:latin typeface="맑은 고딕 (본문)"/>
              <a:ea typeface="+mj-ea"/>
            </a:endParaRPr>
          </a:p>
          <a:p>
            <a:pPr>
              <a:lnSpc>
                <a:spcPct val="150000"/>
              </a:lnSpc>
            </a:pPr>
            <a:endParaRPr lang="en-US" altLang="ko-KR" sz="1400" dirty="0">
              <a:solidFill>
                <a:schemeClr val="tx1"/>
              </a:solidFill>
              <a:latin typeface="맑은 고딕 (본문)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sz="1400" b="1" dirty="0">
                <a:solidFill>
                  <a:schemeClr val="tx1"/>
                </a:solidFill>
                <a:latin typeface="맑은 고딕 (본문)"/>
                <a:ea typeface="+mj-ea"/>
              </a:rPr>
              <a:t>▣ 운영방안</a:t>
            </a:r>
            <a:endParaRPr lang="en-US" altLang="ko-KR" sz="1400" b="1" dirty="0">
              <a:solidFill>
                <a:schemeClr val="tx1"/>
              </a:solidFill>
              <a:latin typeface="맑은 고딕 (본문)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 (본문)"/>
                <a:ea typeface="+mj-ea"/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  <a:latin typeface="맑은 고딕 (본문)"/>
                <a:ea typeface="+mj-ea"/>
              </a:rPr>
              <a:t>교육대상 </a:t>
            </a:r>
            <a:r>
              <a:rPr lang="en-US" altLang="ko-KR" sz="1400" dirty="0">
                <a:solidFill>
                  <a:schemeClr val="tx1"/>
                </a:solidFill>
                <a:latin typeface="맑은 고딕 (본문)"/>
                <a:ea typeface="+mj-ea"/>
              </a:rPr>
              <a:t>: </a:t>
            </a:r>
            <a:r>
              <a:rPr lang="ko-KR" altLang="en-US" sz="1400" dirty="0" err="1">
                <a:solidFill>
                  <a:schemeClr val="tx1"/>
                </a:solidFill>
                <a:latin typeface="맑은 고딕 (본문)"/>
                <a:ea typeface="+mj-ea"/>
              </a:rPr>
              <a:t>한솔홈데코</a:t>
            </a:r>
            <a:r>
              <a:rPr lang="ko-KR" altLang="en-US" sz="1400" dirty="0">
                <a:solidFill>
                  <a:schemeClr val="tx1"/>
                </a:solidFill>
                <a:latin typeface="맑은 고딕 (본문)"/>
                <a:ea typeface="+mj-ea"/>
              </a:rPr>
              <a:t> 전 임직원 대상</a:t>
            </a:r>
            <a:endParaRPr lang="en-US" altLang="ko-KR" sz="1400" dirty="0">
              <a:solidFill>
                <a:schemeClr val="tx1"/>
              </a:solidFill>
              <a:latin typeface="맑은 고딕 (본문)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 (본문)"/>
                <a:ea typeface="+mj-ea"/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  <a:latin typeface="맑은 고딕 (본문)"/>
                <a:ea typeface="+mj-ea"/>
              </a:rPr>
              <a:t>교육방식 </a:t>
            </a:r>
            <a:r>
              <a:rPr lang="en-US" altLang="ko-KR" sz="1400" dirty="0">
                <a:solidFill>
                  <a:schemeClr val="tx1"/>
                </a:solidFill>
                <a:latin typeface="맑은 고딕 (본문)"/>
                <a:ea typeface="+mj-ea"/>
              </a:rPr>
              <a:t>: </a:t>
            </a:r>
            <a:r>
              <a:rPr lang="ko-KR" altLang="en-US" sz="1400" dirty="0">
                <a:solidFill>
                  <a:schemeClr val="tx1"/>
                </a:solidFill>
                <a:latin typeface="맑은 고딕 (본문)"/>
                <a:ea typeface="+mj-ea"/>
              </a:rPr>
              <a:t>한솔 이러닝</a:t>
            </a:r>
            <a:r>
              <a:rPr lang="en-US" altLang="ko-KR" sz="1400" baseline="30000" dirty="0">
                <a:solidFill>
                  <a:schemeClr val="tx1"/>
                </a:solidFill>
                <a:latin typeface="맑은 고딕 (본문)"/>
                <a:ea typeface="+mj-ea"/>
              </a:rPr>
              <a:t>*</a:t>
            </a:r>
            <a:r>
              <a:rPr lang="ko-KR" altLang="en-US" sz="1400" dirty="0">
                <a:solidFill>
                  <a:schemeClr val="tx1"/>
                </a:solidFill>
                <a:latin typeface="맑은 고딕 (본문)"/>
                <a:ea typeface="+mj-ea"/>
              </a:rPr>
              <a:t> 또는 외부기관 강사 섭외하여 교육 진행</a:t>
            </a:r>
            <a:endParaRPr lang="en-US" altLang="ko-KR" sz="1400" dirty="0">
              <a:solidFill>
                <a:schemeClr val="tx1"/>
              </a:solidFill>
              <a:latin typeface="맑은 고딕 (본문)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 (본문)"/>
                <a:ea typeface="+mj-ea"/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  <a:latin typeface="맑은 고딕 (본문)"/>
                <a:ea typeface="+mj-ea"/>
              </a:rPr>
              <a:t>교육주기 </a:t>
            </a:r>
            <a:r>
              <a:rPr lang="en-US" altLang="ko-KR" sz="1400" dirty="0">
                <a:solidFill>
                  <a:schemeClr val="tx1"/>
                </a:solidFill>
                <a:latin typeface="맑은 고딕 (본문)"/>
                <a:ea typeface="+mj-ea"/>
              </a:rPr>
              <a:t>: </a:t>
            </a:r>
            <a:r>
              <a:rPr lang="ko-KR" altLang="en-US" sz="1400" dirty="0">
                <a:solidFill>
                  <a:schemeClr val="tx1"/>
                </a:solidFill>
                <a:latin typeface="맑은 고딕 (본문)"/>
                <a:ea typeface="+mj-ea"/>
              </a:rPr>
              <a:t>연 </a:t>
            </a:r>
            <a:r>
              <a:rPr lang="en-US" altLang="ko-KR" sz="1400" dirty="0">
                <a:solidFill>
                  <a:schemeClr val="tx1"/>
                </a:solidFill>
                <a:latin typeface="맑은 고딕 (본문)"/>
                <a:ea typeface="+mj-ea"/>
              </a:rPr>
              <a:t>1</a:t>
            </a:r>
            <a:r>
              <a:rPr lang="ko-KR" altLang="en-US" sz="1400" dirty="0">
                <a:solidFill>
                  <a:schemeClr val="tx1"/>
                </a:solidFill>
                <a:latin typeface="맑은 고딕 (본문)"/>
                <a:ea typeface="+mj-ea"/>
              </a:rPr>
              <a:t>회 이상</a:t>
            </a:r>
            <a:endParaRPr lang="en-US" altLang="ko-KR" sz="1400" dirty="0">
              <a:solidFill>
                <a:schemeClr val="tx1"/>
              </a:solidFill>
              <a:latin typeface="맑은 고딕 (본문)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 (본문)"/>
                <a:ea typeface="+mj-ea"/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  <a:latin typeface="맑은 고딕 (본문)"/>
                <a:ea typeface="+mj-ea"/>
              </a:rPr>
              <a:t>교육시간 </a:t>
            </a:r>
            <a:r>
              <a:rPr lang="en-US" altLang="ko-KR" sz="1400" dirty="0">
                <a:solidFill>
                  <a:schemeClr val="tx1"/>
                </a:solidFill>
                <a:latin typeface="맑은 고딕 (본문)"/>
                <a:ea typeface="+mj-ea"/>
              </a:rPr>
              <a:t>1</a:t>
            </a:r>
            <a:r>
              <a:rPr lang="ko-KR" altLang="en-US" sz="1400" dirty="0">
                <a:solidFill>
                  <a:schemeClr val="tx1"/>
                </a:solidFill>
                <a:latin typeface="맑은 고딕 (본문)"/>
                <a:ea typeface="+mj-ea"/>
              </a:rPr>
              <a:t>시간</a:t>
            </a:r>
            <a:r>
              <a:rPr lang="en-US" altLang="ko-KR" sz="1400" dirty="0">
                <a:solidFill>
                  <a:schemeClr val="tx1"/>
                </a:solidFill>
                <a:latin typeface="맑은 고딕 (본문)"/>
                <a:ea typeface="+mj-ea"/>
              </a:rPr>
              <a:t>/</a:t>
            </a:r>
            <a:r>
              <a:rPr lang="ko-KR" altLang="en-US" sz="1400" dirty="0">
                <a:solidFill>
                  <a:schemeClr val="tx1"/>
                </a:solidFill>
                <a:latin typeface="맑은 고딕 (본문)"/>
                <a:ea typeface="+mj-ea"/>
              </a:rPr>
              <a:t>건 이상</a:t>
            </a:r>
            <a:endParaRPr lang="en-US" altLang="ko-KR" sz="1400" dirty="0">
              <a:solidFill>
                <a:schemeClr val="tx1"/>
              </a:solidFill>
              <a:latin typeface="맑은 고딕 (본문)"/>
              <a:ea typeface="+mj-e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B1FFD4-0EA2-47A2-BA56-A4B7F24B9AB1}"/>
              </a:ext>
            </a:extLst>
          </p:cNvPr>
          <p:cNvSpPr txBox="1"/>
          <p:nvPr/>
        </p:nvSpPr>
        <p:spPr>
          <a:xfrm>
            <a:off x="4860099" y="6275539"/>
            <a:ext cx="14221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>
                <a:latin typeface="+mj-ea"/>
                <a:ea typeface="+mj-ea"/>
              </a:rPr>
              <a:t>*</a:t>
            </a:r>
            <a:r>
              <a:rPr lang="ko-KR" altLang="en-US" sz="1100" dirty="0">
                <a:latin typeface="+mj-ea"/>
                <a:ea typeface="+mj-ea"/>
              </a:rPr>
              <a:t>한솔 이러닝 </a:t>
            </a:r>
            <a:r>
              <a:rPr lang="en-US" altLang="ko-KR" sz="1100" dirty="0">
                <a:latin typeface="+mj-ea"/>
                <a:ea typeface="+mj-ea"/>
              </a:rPr>
              <a:t>: HDC</a:t>
            </a:r>
            <a:endParaRPr lang="ko-KR" altLang="en-US" sz="11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9304148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70C513D5-238B-45FB-8A93-DBC060D126B0}"/>
              </a:ext>
            </a:extLst>
          </p:cNvPr>
          <p:cNvSpPr txBox="1"/>
          <p:nvPr/>
        </p:nvSpPr>
        <p:spPr>
          <a:xfrm>
            <a:off x="2067775" y="3598389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b="1" dirty="0">
                <a:solidFill>
                  <a:srgbClr val="0C77C3"/>
                </a:solidFill>
              </a:rPr>
              <a:t>별첨</a:t>
            </a:r>
          </a:p>
        </p:txBody>
      </p:sp>
      <p:sp>
        <p:nvSpPr>
          <p:cNvPr id="15" name="눈물 방울 14">
            <a:extLst>
              <a:ext uri="{FF2B5EF4-FFF2-40B4-BE49-F238E27FC236}">
                <a16:creationId xmlns:a16="http://schemas.microsoft.com/office/drawing/2014/main" id="{D1702252-6D79-4545-93ED-E286A437A993}"/>
              </a:ext>
            </a:extLst>
          </p:cNvPr>
          <p:cNvSpPr/>
          <p:nvPr/>
        </p:nvSpPr>
        <p:spPr>
          <a:xfrm rot="5400000">
            <a:off x="968970" y="3051350"/>
            <a:ext cx="870205" cy="870205"/>
          </a:xfrm>
          <a:prstGeom prst="teardrop">
            <a:avLst/>
          </a:prstGeom>
          <a:solidFill>
            <a:srgbClr val="0C77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wrap="square" lIns="0" tIns="0" rIns="0" bIns="0" rtlCol="0" anchor="ctr"/>
          <a:lstStyle/>
          <a:p>
            <a:pPr algn="ctr"/>
            <a:endParaRPr lang="ko-KR" altLang="en-US" sz="3200" b="1" dirty="0">
              <a:latin typeface="+mj-ea"/>
              <a:ea typeface="+mj-ea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513731B-0015-4A73-A2ED-FCB2A5495C46}"/>
              </a:ext>
            </a:extLst>
          </p:cNvPr>
          <p:cNvSpPr txBox="1"/>
          <p:nvPr/>
        </p:nvSpPr>
        <p:spPr>
          <a:xfrm rot="16200000">
            <a:off x="989689" y="3146930"/>
            <a:ext cx="828765" cy="6790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b="1">
                <a:solidFill>
                  <a:schemeClr val="lt1"/>
                </a:solidFill>
                <a:latin typeface="+mj-ea"/>
                <a:ea typeface="+mj-ea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3200" dirty="0"/>
              <a:t>06</a:t>
            </a:r>
            <a:endParaRPr lang="ko-KR" altLang="en-US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F39BB0-410B-4A59-B8CF-0534CDF490C5}"/>
              </a:ext>
            </a:extLst>
          </p:cNvPr>
          <p:cNvSpPr txBox="1"/>
          <p:nvPr/>
        </p:nvSpPr>
        <p:spPr>
          <a:xfrm>
            <a:off x="2520800" y="4294824"/>
            <a:ext cx="33682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dirty="0">
                <a:solidFill>
                  <a:srgbClr val="545151"/>
                </a:solidFill>
              </a:rPr>
              <a:t>- </a:t>
            </a:r>
            <a:r>
              <a:rPr lang="ko-KR" altLang="en-US" sz="3200" b="1" dirty="0">
                <a:solidFill>
                  <a:srgbClr val="545151"/>
                </a:solidFill>
              </a:rPr>
              <a:t>인권침해 신고서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6561196-60E7-4397-8392-D993526FC9E9}"/>
              </a:ext>
            </a:extLst>
          </p:cNvPr>
          <p:cNvSpPr txBox="1"/>
          <p:nvPr/>
        </p:nvSpPr>
        <p:spPr>
          <a:xfrm>
            <a:off x="2520800" y="5026402"/>
            <a:ext cx="29578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dirty="0">
                <a:solidFill>
                  <a:srgbClr val="545151"/>
                </a:solidFill>
              </a:rPr>
              <a:t>- </a:t>
            </a:r>
            <a:r>
              <a:rPr lang="ko-KR" altLang="en-US" sz="3200" b="1" dirty="0">
                <a:solidFill>
                  <a:srgbClr val="545151"/>
                </a:solidFill>
              </a:rPr>
              <a:t>인권침해 사례</a:t>
            </a:r>
          </a:p>
        </p:txBody>
      </p:sp>
      <p:sp>
        <p:nvSpPr>
          <p:cNvPr id="12" name="슬라이드 번호 개체 틀 2">
            <a:extLst>
              <a:ext uri="{FF2B5EF4-FFF2-40B4-BE49-F238E27FC236}">
                <a16:creationId xmlns:a16="http://schemas.microsoft.com/office/drawing/2014/main" id="{A7384C03-650E-4DD0-956A-E79C0DA8D121}"/>
              </a:ext>
            </a:extLst>
          </p:cNvPr>
          <p:cNvSpPr txBox="1">
            <a:spLocks/>
          </p:cNvSpPr>
          <p:nvPr/>
        </p:nvSpPr>
        <p:spPr>
          <a:xfrm>
            <a:off x="2657475" y="9586725"/>
            <a:ext cx="1543050" cy="2219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>
              <a:defRPr sz="1200"/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/>
              <a:t>18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11644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E8C869CF-43E2-4DF6-869A-B5BFD65330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endParaRPr lang="ko-KR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1DE862-7C26-41A8-9708-7FC45741AB42}"/>
              </a:ext>
            </a:extLst>
          </p:cNvPr>
          <p:cNvSpPr txBox="1"/>
          <p:nvPr/>
        </p:nvSpPr>
        <p:spPr>
          <a:xfrm>
            <a:off x="699695" y="1241839"/>
            <a:ext cx="1896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600" b="1" dirty="0">
                <a:solidFill>
                  <a:srgbClr val="0C77C3"/>
                </a:solidFill>
              </a:rPr>
              <a:t>Contents</a:t>
            </a:r>
            <a:endParaRPr lang="ko-KR" altLang="en-US" sz="3600" b="1" dirty="0">
              <a:solidFill>
                <a:srgbClr val="0C77C3"/>
              </a:solidFill>
            </a:endParaRPr>
          </a:p>
        </p:txBody>
      </p:sp>
      <p:sp>
        <p:nvSpPr>
          <p:cNvPr id="5" name="눈물 방울 4">
            <a:extLst>
              <a:ext uri="{FF2B5EF4-FFF2-40B4-BE49-F238E27FC236}">
                <a16:creationId xmlns:a16="http://schemas.microsoft.com/office/drawing/2014/main" id="{F9F3751E-1A77-47A6-BD78-7631B7AFC3A4}"/>
              </a:ext>
            </a:extLst>
          </p:cNvPr>
          <p:cNvSpPr/>
          <p:nvPr/>
        </p:nvSpPr>
        <p:spPr>
          <a:xfrm rot="5400000">
            <a:off x="1631695" y="2481967"/>
            <a:ext cx="473304" cy="473304"/>
          </a:xfrm>
          <a:prstGeom prst="teardrop">
            <a:avLst/>
          </a:prstGeom>
          <a:solidFill>
            <a:srgbClr val="0C77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wrap="square" lIns="0" tIns="0" rIns="0" bIns="0" rtlCol="0" anchor="ctr"/>
          <a:lstStyle/>
          <a:p>
            <a:pPr algn="ctr"/>
            <a:endParaRPr lang="ko-KR" altLang="en-US" b="1" dirty="0">
              <a:latin typeface="+mj-ea"/>
              <a:ea typeface="+mj-ea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581812-45C8-41FF-B9F8-C8F6350F0011}"/>
              </a:ext>
            </a:extLst>
          </p:cNvPr>
          <p:cNvSpPr txBox="1"/>
          <p:nvPr/>
        </p:nvSpPr>
        <p:spPr>
          <a:xfrm>
            <a:off x="2353618" y="2533953"/>
            <a:ext cx="21531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0C77C3"/>
                </a:solidFill>
              </a:rPr>
              <a:t>인권 및 인권경영</a:t>
            </a:r>
          </a:p>
        </p:txBody>
      </p:sp>
      <p:sp>
        <p:nvSpPr>
          <p:cNvPr id="9" name="눈물 방울 8">
            <a:extLst>
              <a:ext uri="{FF2B5EF4-FFF2-40B4-BE49-F238E27FC236}">
                <a16:creationId xmlns:a16="http://schemas.microsoft.com/office/drawing/2014/main" id="{A5CBA54F-4219-4007-9353-0D9846AA0218}"/>
              </a:ext>
            </a:extLst>
          </p:cNvPr>
          <p:cNvSpPr/>
          <p:nvPr/>
        </p:nvSpPr>
        <p:spPr>
          <a:xfrm rot="5400000">
            <a:off x="1631695" y="3349829"/>
            <a:ext cx="473304" cy="473304"/>
          </a:xfrm>
          <a:prstGeom prst="teardrop">
            <a:avLst/>
          </a:prstGeom>
          <a:solidFill>
            <a:srgbClr val="0C77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wrap="square" lIns="0" tIns="0" rIns="0" bIns="0" rtlCol="0" anchor="ctr"/>
          <a:lstStyle/>
          <a:p>
            <a:pPr algn="ctr"/>
            <a:endParaRPr lang="ko-KR" altLang="en-US" b="1" dirty="0">
              <a:latin typeface="+mj-ea"/>
              <a:ea typeface="+mj-e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B5CEA26-3B24-44D9-AF2F-290B8FF26DBA}"/>
              </a:ext>
            </a:extLst>
          </p:cNvPr>
          <p:cNvSpPr txBox="1"/>
          <p:nvPr/>
        </p:nvSpPr>
        <p:spPr>
          <a:xfrm>
            <a:off x="2353618" y="3401815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0C77C3"/>
                </a:solidFill>
              </a:rPr>
              <a:t>인권경영지침</a:t>
            </a:r>
          </a:p>
        </p:txBody>
      </p:sp>
      <p:sp>
        <p:nvSpPr>
          <p:cNvPr id="11" name="눈물 방울 10">
            <a:extLst>
              <a:ext uri="{FF2B5EF4-FFF2-40B4-BE49-F238E27FC236}">
                <a16:creationId xmlns:a16="http://schemas.microsoft.com/office/drawing/2014/main" id="{AD4A4792-EE54-4E5B-82D8-820874219B14}"/>
              </a:ext>
            </a:extLst>
          </p:cNvPr>
          <p:cNvSpPr/>
          <p:nvPr/>
        </p:nvSpPr>
        <p:spPr>
          <a:xfrm rot="5400000">
            <a:off x="1631695" y="4217691"/>
            <a:ext cx="473304" cy="473304"/>
          </a:xfrm>
          <a:prstGeom prst="teardrop">
            <a:avLst/>
          </a:prstGeom>
          <a:solidFill>
            <a:srgbClr val="0C77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wrap="square" lIns="0" tIns="0" rIns="0" bIns="0" rtlCol="0" anchor="ctr"/>
          <a:lstStyle/>
          <a:p>
            <a:pPr algn="ctr"/>
            <a:endParaRPr lang="ko-KR" altLang="en-US" b="1" dirty="0">
              <a:latin typeface="+mj-ea"/>
              <a:ea typeface="+mj-ea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8CE35BD-16FE-4590-823E-628C54AEF7D4}"/>
              </a:ext>
            </a:extLst>
          </p:cNvPr>
          <p:cNvSpPr txBox="1"/>
          <p:nvPr/>
        </p:nvSpPr>
        <p:spPr>
          <a:xfrm>
            <a:off x="2353618" y="4269677"/>
            <a:ext cx="17812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>
                <a:solidFill>
                  <a:srgbClr val="0C77C3"/>
                </a:solidFill>
              </a:rPr>
              <a:t>인권침해 기준</a:t>
            </a:r>
            <a:endParaRPr lang="ko-KR" altLang="en-US" sz="2000" b="1" dirty="0">
              <a:solidFill>
                <a:srgbClr val="0C77C3"/>
              </a:solidFill>
            </a:endParaRPr>
          </a:p>
        </p:txBody>
      </p:sp>
      <p:sp>
        <p:nvSpPr>
          <p:cNvPr id="13" name="눈물 방울 12">
            <a:extLst>
              <a:ext uri="{FF2B5EF4-FFF2-40B4-BE49-F238E27FC236}">
                <a16:creationId xmlns:a16="http://schemas.microsoft.com/office/drawing/2014/main" id="{9F885104-ADAF-4773-A150-FBD4E7B37EEA}"/>
              </a:ext>
            </a:extLst>
          </p:cNvPr>
          <p:cNvSpPr/>
          <p:nvPr/>
        </p:nvSpPr>
        <p:spPr>
          <a:xfrm rot="5400000">
            <a:off x="1631695" y="5087612"/>
            <a:ext cx="473304" cy="473304"/>
          </a:xfrm>
          <a:prstGeom prst="teardrop">
            <a:avLst/>
          </a:prstGeom>
          <a:solidFill>
            <a:srgbClr val="0C77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wrap="square" lIns="0" tIns="0" rIns="0" bIns="0" rtlCol="0" anchor="ctr"/>
          <a:lstStyle/>
          <a:p>
            <a:pPr algn="ctr"/>
            <a:endParaRPr lang="ko-KR" altLang="en-US" b="1" dirty="0">
              <a:latin typeface="+mj-ea"/>
              <a:ea typeface="+mj-ea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0937EF8-323E-4E78-9772-77E6A33AED92}"/>
              </a:ext>
            </a:extLst>
          </p:cNvPr>
          <p:cNvSpPr txBox="1"/>
          <p:nvPr/>
        </p:nvSpPr>
        <p:spPr>
          <a:xfrm>
            <a:off x="2353618" y="5137539"/>
            <a:ext cx="2294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0C77C3"/>
                </a:solidFill>
              </a:rPr>
              <a:t>인권침해 구제절차</a:t>
            </a:r>
          </a:p>
        </p:txBody>
      </p:sp>
      <p:sp>
        <p:nvSpPr>
          <p:cNvPr id="17" name="눈물 방울 16">
            <a:extLst>
              <a:ext uri="{FF2B5EF4-FFF2-40B4-BE49-F238E27FC236}">
                <a16:creationId xmlns:a16="http://schemas.microsoft.com/office/drawing/2014/main" id="{4706D5FF-22A4-4A0D-9EA7-ED1B1AF60B26}"/>
              </a:ext>
            </a:extLst>
          </p:cNvPr>
          <p:cNvSpPr/>
          <p:nvPr/>
        </p:nvSpPr>
        <p:spPr>
          <a:xfrm rot="5400000">
            <a:off x="1631695" y="5955474"/>
            <a:ext cx="473304" cy="473304"/>
          </a:xfrm>
          <a:prstGeom prst="teardrop">
            <a:avLst/>
          </a:prstGeom>
          <a:solidFill>
            <a:srgbClr val="0C77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wrap="square" lIns="0" tIns="0" rIns="0" bIns="0" rtlCol="0" anchor="ctr"/>
          <a:lstStyle/>
          <a:p>
            <a:pPr algn="ctr"/>
            <a:endParaRPr lang="ko-KR" altLang="en-US" b="1" dirty="0">
              <a:latin typeface="+mj-ea"/>
              <a:ea typeface="+mj-ea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26C63DC-0BA5-403A-BA9D-D94A9D8AF85F}"/>
              </a:ext>
            </a:extLst>
          </p:cNvPr>
          <p:cNvSpPr txBox="1"/>
          <p:nvPr/>
        </p:nvSpPr>
        <p:spPr>
          <a:xfrm>
            <a:off x="2353618" y="6005401"/>
            <a:ext cx="2864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>
                <a:solidFill>
                  <a:srgbClr val="0C77C3"/>
                </a:solidFill>
              </a:rPr>
              <a:t>인권침해 예방 프로그램</a:t>
            </a:r>
            <a:endParaRPr lang="ko-KR" altLang="en-US" sz="2000" b="1" dirty="0">
              <a:solidFill>
                <a:srgbClr val="0C77C3"/>
              </a:solidFill>
            </a:endParaRPr>
          </a:p>
        </p:txBody>
      </p:sp>
      <p:sp>
        <p:nvSpPr>
          <p:cNvPr id="19" name="눈물 방울 18">
            <a:extLst>
              <a:ext uri="{FF2B5EF4-FFF2-40B4-BE49-F238E27FC236}">
                <a16:creationId xmlns:a16="http://schemas.microsoft.com/office/drawing/2014/main" id="{C6946C8F-D9F9-469F-9777-54BCDAB4287E}"/>
              </a:ext>
            </a:extLst>
          </p:cNvPr>
          <p:cNvSpPr/>
          <p:nvPr/>
        </p:nvSpPr>
        <p:spPr>
          <a:xfrm rot="5400000">
            <a:off x="1631695" y="6821276"/>
            <a:ext cx="473304" cy="473304"/>
          </a:xfrm>
          <a:prstGeom prst="teardrop">
            <a:avLst/>
          </a:prstGeom>
          <a:solidFill>
            <a:srgbClr val="0C77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wrap="square" lIns="0" tIns="0" rIns="0" bIns="0" rtlCol="0" anchor="ctr"/>
          <a:lstStyle/>
          <a:p>
            <a:pPr algn="ctr"/>
            <a:endParaRPr lang="ko-KR" altLang="en-US" b="1" dirty="0">
              <a:latin typeface="+mj-ea"/>
              <a:ea typeface="+mj-ea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07E7706-2960-4C38-88CC-CFC104B46F47}"/>
              </a:ext>
            </a:extLst>
          </p:cNvPr>
          <p:cNvSpPr txBox="1"/>
          <p:nvPr/>
        </p:nvSpPr>
        <p:spPr>
          <a:xfrm>
            <a:off x="2353618" y="6873262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0C77C3"/>
                </a:solidFill>
              </a:rPr>
              <a:t>별첨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4404B26-C068-4A1B-A073-A250DDD48180}"/>
              </a:ext>
            </a:extLst>
          </p:cNvPr>
          <p:cNvSpPr txBox="1"/>
          <p:nvPr/>
        </p:nvSpPr>
        <p:spPr>
          <a:xfrm>
            <a:off x="2477552" y="7389015"/>
            <a:ext cx="19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ko-KR" altLang="en-US" b="1" dirty="0">
                <a:solidFill>
                  <a:schemeClr val="bg1">
                    <a:lumMod val="50000"/>
                  </a:schemeClr>
                </a:solidFill>
              </a:rPr>
              <a:t>인권침해 신고서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13A1F1-9271-4B3E-B88F-3EC843A9D3AE}"/>
              </a:ext>
            </a:extLst>
          </p:cNvPr>
          <p:cNvSpPr txBox="1"/>
          <p:nvPr/>
        </p:nvSpPr>
        <p:spPr>
          <a:xfrm>
            <a:off x="2477552" y="7830023"/>
            <a:ext cx="2207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ko-KR" altLang="en-US" b="1" dirty="0">
                <a:solidFill>
                  <a:schemeClr val="bg1">
                    <a:lumMod val="50000"/>
                  </a:schemeClr>
                </a:solidFill>
              </a:rPr>
              <a:t>인권침해 대표사례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09652B7-8A5A-4018-83DA-636A9A44A84D}"/>
              </a:ext>
            </a:extLst>
          </p:cNvPr>
          <p:cNvSpPr txBox="1"/>
          <p:nvPr/>
        </p:nvSpPr>
        <p:spPr>
          <a:xfrm rot="16200000">
            <a:off x="1647615" y="2533953"/>
            <a:ext cx="45076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b="1">
                <a:solidFill>
                  <a:schemeClr val="lt1"/>
                </a:solidFill>
                <a:latin typeface="+mj-ea"/>
                <a:ea typeface="+mj-ea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dirty="0"/>
              <a:t>01</a:t>
            </a:r>
            <a:endParaRPr lang="ko-KR" alt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EC1F893-721D-45D3-A160-24BA07E391D4}"/>
              </a:ext>
            </a:extLst>
          </p:cNvPr>
          <p:cNvSpPr txBox="1"/>
          <p:nvPr/>
        </p:nvSpPr>
        <p:spPr>
          <a:xfrm rot="16200000">
            <a:off x="1647616" y="3401815"/>
            <a:ext cx="45076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b="1">
                <a:solidFill>
                  <a:schemeClr val="lt1"/>
                </a:solidFill>
                <a:latin typeface="+mj-ea"/>
                <a:ea typeface="+mj-ea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dirty="0"/>
              <a:t>02</a:t>
            </a:r>
            <a:endParaRPr lang="ko-KR" alt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73143A7-E806-4681-BEF4-9E227C5652D5}"/>
              </a:ext>
            </a:extLst>
          </p:cNvPr>
          <p:cNvSpPr txBox="1"/>
          <p:nvPr/>
        </p:nvSpPr>
        <p:spPr>
          <a:xfrm rot="16200000">
            <a:off x="1647617" y="4269677"/>
            <a:ext cx="45076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b="1">
                <a:solidFill>
                  <a:schemeClr val="lt1"/>
                </a:solidFill>
                <a:latin typeface="+mj-ea"/>
                <a:ea typeface="+mj-ea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dirty="0"/>
              <a:t>03</a:t>
            </a:r>
            <a:endParaRPr lang="ko-KR" alt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24E1015-F8F4-425F-960B-B485BA9FCEC7}"/>
              </a:ext>
            </a:extLst>
          </p:cNvPr>
          <p:cNvSpPr txBox="1"/>
          <p:nvPr/>
        </p:nvSpPr>
        <p:spPr>
          <a:xfrm rot="16200000">
            <a:off x="1647618" y="5139598"/>
            <a:ext cx="45076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b="1">
                <a:solidFill>
                  <a:schemeClr val="lt1"/>
                </a:solidFill>
                <a:latin typeface="+mj-ea"/>
                <a:ea typeface="+mj-ea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dirty="0"/>
              <a:t>04</a:t>
            </a:r>
            <a:endParaRPr lang="ko-KR" alt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200C780-63BE-4636-86DC-4537B8518FD6}"/>
              </a:ext>
            </a:extLst>
          </p:cNvPr>
          <p:cNvSpPr txBox="1"/>
          <p:nvPr/>
        </p:nvSpPr>
        <p:spPr>
          <a:xfrm rot="16200000">
            <a:off x="1647619" y="6007460"/>
            <a:ext cx="45076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b="1">
                <a:solidFill>
                  <a:schemeClr val="lt1"/>
                </a:solidFill>
                <a:latin typeface="+mj-ea"/>
                <a:ea typeface="+mj-ea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dirty="0"/>
              <a:t>05</a:t>
            </a:r>
            <a:endParaRPr lang="ko-KR" alt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0EB499B-494E-459D-9EBB-CB134F8EE8CB}"/>
              </a:ext>
            </a:extLst>
          </p:cNvPr>
          <p:cNvSpPr txBox="1"/>
          <p:nvPr/>
        </p:nvSpPr>
        <p:spPr>
          <a:xfrm rot="16200000">
            <a:off x="1647620" y="6873262"/>
            <a:ext cx="45076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b="1">
                <a:solidFill>
                  <a:schemeClr val="lt1"/>
                </a:solidFill>
                <a:latin typeface="+mj-ea"/>
                <a:ea typeface="+mj-ea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dirty="0"/>
              <a:t>06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356264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0599785F-3709-4A01-8637-85D4FD88C8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dirty="0"/>
              <a:t>19</a:t>
            </a:r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EF75E6-0D87-4F17-A744-B06C336F7EE9}"/>
              </a:ext>
            </a:extLst>
          </p:cNvPr>
          <p:cNvSpPr txBox="1"/>
          <p:nvPr/>
        </p:nvSpPr>
        <p:spPr>
          <a:xfrm>
            <a:off x="76200" y="59275"/>
            <a:ext cx="37048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 b="1" dirty="0">
                <a:latin typeface="+mj-ea"/>
                <a:ea typeface="+mj-ea"/>
              </a:rPr>
              <a:t>05. </a:t>
            </a:r>
            <a:r>
              <a:rPr lang="ko-KR" altLang="en-US" sz="2200" b="1" dirty="0">
                <a:latin typeface="+mj-ea"/>
                <a:ea typeface="+mj-ea"/>
              </a:rPr>
              <a:t>인권침해 예방 프로그램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D2E4E1-7314-4FA9-8988-EA33E93C5AAB}"/>
              </a:ext>
            </a:extLst>
          </p:cNvPr>
          <p:cNvSpPr txBox="1"/>
          <p:nvPr/>
        </p:nvSpPr>
        <p:spPr>
          <a:xfrm>
            <a:off x="158750" y="813322"/>
            <a:ext cx="19383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+mj-ea"/>
                <a:ea typeface="+mj-ea"/>
              </a:rPr>
              <a:t>1. </a:t>
            </a:r>
            <a:r>
              <a:rPr lang="ko-KR" altLang="en-US" sz="1600" b="1" dirty="0">
                <a:latin typeface="+mj-ea"/>
                <a:ea typeface="+mj-ea"/>
              </a:rPr>
              <a:t>인권침해 신고서</a:t>
            </a: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0D286731-852E-49E2-84B8-29FE6D50AE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09615"/>
              </p:ext>
            </p:extLst>
          </p:nvPr>
        </p:nvGraphicFramePr>
        <p:xfrm>
          <a:off x="425450" y="1316452"/>
          <a:ext cx="6264000" cy="7062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>
                  <a:extLst>
                    <a:ext uri="{9D8B030D-6E8A-4147-A177-3AD203B41FA5}">
                      <a16:colId xmlns:a16="http://schemas.microsoft.com/office/drawing/2014/main" val="478370379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4049643612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1953809470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520734077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3062561473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834004752"/>
                    </a:ext>
                  </a:extLst>
                </a:gridCol>
              </a:tblGrid>
              <a:tr h="62771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>
                          <a:solidFill>
                            <a:schemeClr val="tx1"/>
                          </a:solidFill>
                        </a:rPr>
                        <a:t>신고자</a:t>
                      </a:r>
                      <a:endParaRPr lang="en-US" altLang="ko-KR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>
                          <a:solidFill>
                            <a:schemeClr val="tx1"/>
                          </a:solidFill>
                        </a:rPr>
                        <a:t>성명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>
                          <a:solidFill>
                            <a:schemeClr val="tx1"/>
                          </a:solidFill>
                        </a:rPr>
                        <a:t>소속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>
                          <a:solidFill>
                            <a:schemeClr val="tx1"/>
                          </a:solidFill>
                        </a:rPr>
                        <a:t>직위</a:t>
                      </a:r>
                      <a:endParaRPr lang="en-US" altLang="ko-KR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400" b="1" dirty="0">
                          <a:solidFill>
                            <a:schemeClr val="tx1"/>
                          </a:solidFill>
                        </a:rPr>
                        <a:t>직급</a:t>
                      </a:r>
                      <a:r>
                        <a:rPr lang="en-US" altLang="ko-KR" sz="14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4212545"/>
                  </a:ext>
                </a:extLst>
              </a:tr>
              <a:tr h="627715">
                <a:tc gridSpan="6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>
                          <a:solidFill>
                            <a:schemeClr val="tx1"/>
                          </a:solidFill>
                        </a:rPr>
                        <a:t>신고사항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1567830"/>
                  </a:ext>
                </a:extLst>
              </a:tr>
              <a:tr h="62771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>
                          <a:solidFill>
                            <a:schemeClr val="tx1"/>
                          </a:solidFill>
                        </a:rPr>
                        <a:t>피해일시</a:t>
                      </a:r>
                      <a:endParaRPr lang="en-US" altLang="ko-KR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400" b="1" dirty="0">
                          <a:solidFill>
                            <a:schemeClr val="tx1"/>
                          </a:solidFill>
                        </a:rPr>
                        <a:t>장소</a:t>
                      </a:r>
                      <a:r>
                        <a:rPr lang="en-US" altLang="ko-KR" sz="14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9407581"/>
                  </a:ext>
                </a:extLst>
              </a:tr>
              <a:tr h="62771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>
                          <a:solidFill>
                            <a:schemeClr val="tx1"/>
                          </a:solidFill>
                        </a:rPr>
                        <a:t>피침해자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0187076"/>
                  </a:ext>
                </a:extLst>
              </a:tr>
              <a:tr h="62771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 err="1">
                          <a:solidFill>
                            <a:schemeClr val="tx1"/>
                          </a:solidFill>
                        </a:rPr>
                        <a:t>침해자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7000417"/>
                  </a:ext>
                </a:extLst>
              </a:tr>
              <a:tr h="32400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>
                          <a:solidFill>
                            <a:schemeClr val="tx1"/>
                          </a:solidFill>
                        </a:rPr>
                        <a:t>침해내용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9426434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>
                          <a:solidFill>
                            <a:schemeClr val="tx1"/>
                          </a:solidFill>
                        </a:rPr>
                        <a:t>신고일시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748532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1BCF1B7-5CE6-4495-B86B-B77C3CD51970}"/>
              </a:ext>
            </a:extLst>
          </p:cNvPr>
          <p:cNvSpPr txBox="1"/>
          <p:nvPr/>
        </p:nvSpPr>
        <p:spPr>
          <a:xfrm>
            <a:off x="3877462" y="8813599"/>
            <a:ext cx="28119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dirty="0"/>
              <a:t>신고자  </a:t>
            </a:r>
            <a:r>
              <a:rPr lang="en-US" altLang="ko-KR" sz="1600" dirty="0"/>
              <a:t>:                                 (</a:t>
            </a:r>
            <a:r>
              <a:rPr lang="ko-KR" altLang="en-US" sz="1600" dirty="0"/>
              <a:t>인</a:t>
            </a:r>
            <a:r>
              <a:rPr lang="en-US" altLang="ko-KR" sz="1600" dirty="0"/>
              <a:t>)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7148035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0599785F-3709-4A01-8637-85D4FD88C8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dirty="0"/>
              <a:t>20</a:t>
            </a:r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EF75E6-0D87-4F17-A744-B06C336F7EE9}"/>
              </a:ext>
            </a:extLst>
          </p:cNvPr>
          <p:cNvSpPr txBox="1"/>
          <p:nvPr/>
        </p:nvSpPr>
        <p:spPr>
          <a:xfrm>
            <a:off x="76200" y="59275"/>
            <a:ext cx="37048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 b="1" dirty="0">
                <a:latin typeface="+mj-ea"/>
                <a:ea typeface="+mj-ea"/>
              </a:rPr>
              <a:t>05. </a:t>
            </a:r>
            <a:r>
              <a:rPr lang="ko-KR" altLang="en-US" sz="2200" b="1" dirty="0">
                <a:latin typeface="+mj-ea"/>
                <a:ea typeface="+mj-ea"/>
              </a:rPr>
              <a:t>인권침해 예방 프로그램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D2E4E1-7314-4FA9-8988-EA33E93C5AAB}"/>
              </a:ext>
            </a:extLst>
          </p:cNvPr>
          <p:cNvSpPr txBox="1"/>
          <p:nvPr/>
        </p:nvSpPr>
        <p:spPr>
          <a:xfrm>
            <a:off x="158750" y="813322"/>
            <a:ext cx="2143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+mj-ea"/>
                <a:ea typeface="+mj-ea"/>
              </a:rPr>
              <a:t>2. </a:t>
            </a:r>
            <a:r>
              <a:rPr lang="ko-KR" altLang="en-US" sz="1600" b="1" dirty="0">
                <a:latin typeface="+mj-ea"/>
                <a:ea typeface="+mj-ea"/>
              </a:rPr>
              <a:t>인권침해 대표사례</a:t>
            </a: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0D286731-852E-49E2-84B8-29FE6D50AE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878711"/>
              </p:ext>
            </p:extLst>
          </p:nvPr>
        </p:nvGraphicFramePr>
        <p:xfrm>
          <a:off x="425450" y="1316452"/>
          <a:ext cx="6264000" cy="6027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478370379"/>
                    </a:ext>
                  </a:extLst>
                </a:gridCol>
                <a:gridCol w="4824000">
                  <a:extLst>
                    <a:ext uri="{9D8B030D-6E8A-4147-A177-3AD203B41FA5}">
                      <a16:colId xmlns:a16="http://schemas.microsoft.com/office/drawing/2014/main" val="1953809470"/>
                    </a:ext>
                  </a:extLst>
                </a:gridCol>
              </a:tblGrid>
              <a:tr h="62771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>
                          <a:solidFill>
                            <a:schemeClr val="tx1"/>
                          </a:solidFill>
                        </a:rPr>
                        <a:t>구분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>
                          <a:solidFill>
                            <a:schemeClr val="tx1"/>
                          </a:solidFill>
                        </a:rPr>
                        <a:t>대표사례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212545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>
                          <a:solidFill>
                            <a:schemeClr val="tx1"/>
                          </a:solidFill>
                        </a:rPr>
                        <a:t>고용상의 차별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en-US" altLang="ko-KR" sz="1400" b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ko-KR" altLang="en-US" sz="1400" b="0" dirty="0">
                          <a:solidFill>
                            <a:schemeClr val="tx1"/>
                          </a:solidFill>
                        </a:rPr>
                        <a:t>고용과 관련하여 성별</a:t>
                      </a:r>
                      <a:r>
                        <a:rPr lang="en-US" altLang="ko-KR" sz="1400" b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400" b="0" dirty="0">
                          <a:solidFill>
                            <a:schemeClr val="tx1"/>
                          </a:solidFill>
                        </a:rPr>
                        <a:t>종교</a:t>
                      </a:r>
                      <a:r>
                        <a:rPr lang="en-US" altLang="ko-KR" sz="1400" b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400" b="0" dirty="0">
                          <a:solidFill>
                            <a:schemeClr val="tx1"/>
                          </a:solidFill>
                        </a:rPr>
                        <a:t>장애</a:t>
                      </a:r>
                      <a:r>
                        <a:rPr lang="en-US" altLang="ko-KR" sz="1400" b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400" b="0" dirty="0">
                          <a:solidFill>
                            <a:schemeClr val="tx1"/>
                          </a:solidFill>
                        </a:rPr>
                        <a:t>나이</a:t>
                      </a:r>
                      <a:r>
                        <a:rPr lang="en-US" altLang="ko-KR" sz="1400" b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400" b="0" dirty="0">
                          <a:solidFill>
                            <a:schemeClr val="tx1"/>
                          </a:solidFill>
                        </a:rPr>
                        <a:t>사회적 신분</a:t>
                      </a:r>
                      <a:r>
                        <a:rPr lang="en-US" altLang="ko-KR" sz="1400" b="0" dirty="0">
                          <a:solidFill>
                            <a:schemeClr val="tx1"/>
                          </a:solidFill>
                        </a:rPr>
                        <a:t>,</a:t>
                      </a:r>
                    </a:p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en-US" altLang="ko-KR" sz="1400" b="0" dirty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ko-KR" altLang="en-US" sz="1400" b="0" dirty="0">
                          <a:solidFill>
                            <a:schemeClr val="tx1"/>
                          </a:solidFill>
                        </a:rPr>
                        <a:t>출신지역</a:t>
                      </a:r>
                      <a:r>
                        <a:rPr lang="en-US" altLang="ko-KR" sz="1400" b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400" b="0" dirty="0">
                          <a:solidFill>
                            <a:schemeClr val="tx1"/>
                          </a:solidFill>
                        </a:rPr>
                        <a:t>용모</a:t>
                      </a:r>
                      <a:r>
                        <a:rPr lang="en-US" altLang="ko-KR" sz="1400" b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400" b="0" dirty="0">
                          <a:solidFill>
                            <a:schemeClr val="tx1"/>
                          </a:solidFill>
                        </a:rPr>
                        <a:t>키</a:t>
                      </a:r>
                      <a:r>
                        <a:rPr lang="en-US" altLang="ko-KR" sz="1400" b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400" b="0" dirty="0">
                          <a:solidFill>
                            <a:schemeClr val="tx1"/>
                          </a:solidFill>
                        </a:rPr>
                        <a:t>체중 등의 신체적 조건</a:t>
                      </a:r>
                      <a:r>
                        <a:rPr lang="en-US" altLang="ko-KR" sz="1400" b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400" b="0" dirty="0">
                          <a:solidFill>
                            <a:schemeClr val="tx1"/>
                          </a:solidFill>
                        </a:rPr>
                        <a:t>미혼조건 등을</a:t>
                      </a:r>
                      <a:endParaRPr lang="en-US" altLang="ko-KR" sz="1400" b="0" dirty="0">
                        <a:solidFill>
                          <a:schemeClr val="tx1"/>
                        </a:solidFill>
                      </a:endParaRPr>
                    </a:p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en-US" altLang="ko-KR" sz="1400" b="0" dirty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ko-KR" altLang="en-US" sz="1400" b="0" dirty="0">
                          <a:solidFill>
                            <a:schemeClr val="tx1"/>
                          </a:solidFill>
                        </a:rPr>
                        <a:t>이유로 차별하는 행위</a:t>
                      </a:r>
                      <a:endParaRPr lang="en-US" altLang="ko-KR" sz="1400" b="0" dirty="0">
                        <a:solidFill>
                          <a:schemeClr val="tx1"/>
                        </a:solidFill>
                      </a:endParaRPr>
                    </a:p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en-US" altLang="ko-KR" sz="1400" b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ko-KR" altLang="en-US" sz="1400" b="0" dirty="0">
                          <a:solidFill>
                            <a:schemeClr val="tx1"/>
                          </a:solidFill>
                        </a:rPr>
                        <a:t>비정규직 근로자라는 이유의 차별적 처우 행위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976185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>
                          <a:solidFill>
                            <a:schemeClr val="tx1"/>
                          </a:solidFill>
                        </a:rPr>
                        <a:t>강제노동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US" altLang="ko-KR" sz="1400" b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ko-KR" altLang="en-US" sz="1400" b="0" dirty="0">
                          <a:solidFill>
                            <a:schemeClr val="tx1"/>
                          </a:solidFill>
                        </a:rPr>
                        <a:t>근로자에게 강제노동</a:t>
                      </a:r>
                      <a:r>
                        <a:rPr lang="en-US" altLang="ko-KR" sz="1400" b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400" b="0" dirty="0">
                          <a:solidFill>
                            <a:schemeClr val="tx1"/>
                          </a:solidFill>
                        </a:rPr>
                        <a:t>집행</a:t>
                      </a:r>
                      <a:r>
                        <a:rPr lang="en-US" altLang="ko-KR" sz="1400" b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400" b="0" dirty="0">
                          <a:solidFill>
                            <a:schemeClr val="tx1"/>
                          </a:solidFill>
                        </a:rPr>
                        <a:t>폭행</a:t>
                      </a:r>
                      <a:r>
                        <a:rPr lang="en-US" altLang="ko-KR" sz="1400" b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400" b="0" dirty="0">
                          <a:solidFill>
                            <a:schemeClr val="tx1"/>
                          </a:solidFill>
                        </a:rPr>
                        <a:t>협박</a:t>
                      </a:r>
                      <a:r>
                        <a:rPr lang="en-US" altLang="ko-KR" sz="1400" b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400" b="0" dirty="0">
                          <a:solidFill>
                            <a:schemeClr val="tx1"/>
                          </a:solidFill>
                        </a:rPr>
                        <a:t>감금 등 정신상</a:t>
                      </a:r>
                      <a:endParaRPr lang="en-US" altLang="ko-KR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 latinLnBrk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US" altLang="ko-KR" sz="1400" b="0" dirty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ko-KR" altLang="en-US" sz="1400" b="0" dirty="0">
                          <a:solidFill>
                            <a:schemeClr val="tx1"/>
                          </a:solidFill>
                        </a:rPr>
                        <a:t>또는 신체상 자유를 부당하게 구속하는 행위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1110243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>
                          <a:solidFill>
                            <a:schemeClr val="tx1"/>
                          </a:solidFill>
                        </a:rPr>
                        <a:t>산업안전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US" altLang="ko-KR" sz="1400" b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ko-KR" altLang="en-US" sz="1400" b="0" dirty="0">
                          <a:solidFill>
                            <a:schemeClr val="tx1"/>
                          </a:solidFill>
                        </a:rPr>
                        <a:t>작업장의 부실한 관리로 근로자의 안전을 위협하는 행위</a:t>
                      </a:r>
                      <a:endParaRPr lang="en-US" altLang="ko-KR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 latinLnBrk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US" altLang="ko-KR" sz="1400" b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ko-KR" altLang="en-US" sz="1400" b="0" dirty="0">
                          <a:solidFill>
                            <a:schemeClr val="tx1"/>
                          </a:solidFill>
                        </a:rPr>
                        <a:t>임산부 및 장애인 등 기타 취약 노동자에 대한 차별 행위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1946838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>
                          <a:solidFill>
                            <a:schemeClr val="tx1"/>
                          </a:solidFill>
                        </a:rPr>
                        <a:t>환경권 보장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en-US" altLang="ko-KR" sz="1400" b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ko-KR" altLang="en-US" sz="1400" b="0" dirty="0" err="1">
                          <a:solidFill>
                            <a:schemeClr val="tx1"/>
                          </a:solidFill>
                        </a:rPr>
                        <a:t>한솔홈데코의</a:t>
                      </a:r>
                      <a:r>
                        <a:rPr lang="ko-KR" altLang="en-US" sz="1400" b="0" dirty="0">
                          <a:solidFill>
                            <a:schemeClr val="tx1"/>
                          </a:solidFill>
                        </a:rPr>
                        <a:t> 경영활동이 환경권을 침해하는 행위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206102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>
                          <a:solidFill>
                            <a:schemeClr val="tx1"/>
                          </a:solidFill>
                        </a:rPr>
                        <a:t>소비자 인권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en-US" altLang="ko-KR" sz="1400" b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ko-KR" altLang="en-US" sz="1400" b="0" dirty="0">
                          <a:solidFill>
                            <a:schemeClr val="tx1"/>
                          </a:solidFill>
                        </a:rPr>
                        <a:t>소비자의 개인정보 수집으로 사생활을 침해하는 행위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9089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091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136C8C4F-3D29-4B42-930B-1BA012BBA81E}"/>
              </a:ext>
            </a:extLst>
          </p:cNvPr>
          <p:cNvSpPr txBox="1"/>
          <p:nvPr/>
        </p:nvSpPr>
        <p:spPr>
          <a:xfrm>
            <a:off x="2113950" y="3598389"/>
            <a:ext cx="3728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b="1" dirty="0">
                <a:solidFill>
                  <a:srgbClr val="0C77C3"/>
                </a:solidFill>
              </a:rPr>
              <a:t>인권 및 인권경영</a:t>
            </a:r>
          </a:p>
        </p:txBody>
      </p:sp>
      <p:sp>
        <p:nvSpPr>
          <p:cNvPr id="13" name="눈물 방울 12">
            <a:extLst>
              <a:ext uri="{FF2B5EF4-FFF2-40B4-BE49-F238E27FC236}">
                <a16:creationId xmlns:a16="http://schemas.microsoft.com/office/drawing/2014/main" id="{A72496FF-512C-40BA-A689-F9D975A36AD2}"/>
              </a:ext>
            </a:extLst>
          </p:cNvPr>
          <p:cNvSpPr/>
          <p:nvPr/>
        </p:nvSpPr>
        <p:spPr>
          <a:xfrm rot="5400000">
            <a:off x="1015145" y="3051350"/>
            <a:ext cx="870205" cy="870205"/>
          </a:xfrm>
          <a:prstGeom prst="teardrop">
            <a:avLst/>
          </a:prstGeom>
          <a:solidFill>
            <a:srgbClr val="0C77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wrap="square" lIns="0" tIns="0" rIns="0" bIns="0" rtlCol="0" anchor="ctr"/>
          <a:lstStyle/>
          <a:p>
            <a:pPr algn="ctr"/>
            <a:endParaRPr lang="ko-KR" altLang="en-US" sz="3200" b="1" dirty="0">
              <a:solidFill>
                <a:srgbClr val="0C77C3"/>
              </a:solidFill>
              <a:latin typeface="+mj-ea"/>
              <a:ea typeface="+mj-ea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3CF97C2-9933-4631-BF6D-AE7A6444E3DA}"/>
              </a:ext>
            </a:extLst>
          </p:cNvPr>
          <p:cNvSpPr txBox="1"/>
          <p:nvPr/>
        </p:nvSpPr>
        <p:spPr>
          <a:xfrm rot="16200000">
            <a:off x="1035864" y="3146930"/>
            <a:ext cx="828765" cy="6790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b="1">
                <a:solidFill>
                  <a:schemeClr val="lt1"/>
                </a:solidFill>
                <a:latin typeface="+mj-ea"/>
                <a:ea typeface="+mj-ea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3200" dirty="0"/>
              <a:t>01</a:t>
            </a:r>
            <a:endParaRPr lang="ko-KR" altLang="en-US" sz="3200" dirty="0"/>
          </a:p>
        </p:txBody>
      </p:sp>
      <p:sp>
        <p:nvSpPr>
          <p:cNvPr id="7" name="슬라이드 번호 개체 틀 2">
            <a:extLst>
              <a:ext uri="{FF2B5EF4-FFF2-40B4-BE49-F238E27FC236}">
                <a16:creationId xmlns:a16="http://schemas.microsoft.com/office/drawing/2014/main" id="{F5FEC7EC-6969-4D80-AAF2-30896AB3C47E}"/>
              </a:ext>
            </a:extLst>
          </p:cNvPr>
          <p:cNvSpPr txBox="1">
            <a:spLocks/>
          </p:cNvSpPr>
          <p:nvPr/>
        </p:nvSpPr>
        <p:spPr>
          <a:xfrm>
            <a:off x="2657475" y="9586725"/>
            <a:ext cx="1543050" cy="2219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>
              <a:defRPr sz="1200"/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2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39664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AEF75E6-0D87-4F17-A744-B06C336F7EE9}"/>
              </a:ext>
            </a:extLst>
          </p:cNvPr>
          <p:cNvSpPr txBox="1"/>
          <p:nvPr/>
        </p:nvSpPr>
        <p:spPr>
          <a:xfrm>
            <a:off x="76200" y="59275"/>
            <a:ext cx="28584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 b="1" dirty="0">
                <a:latin typeface="+mj-ea"/>
                <a:ea typeface="+mj-ea"/>
              </a:rPr>
              <a:t>01. </a:t>
            </a:r>
            <a:r>
              <a:rPr lang="ko-KR" altLang="en-US" sz="2200" b="1" dirty="0">
                <a:latin typeface="+mj-ea"/>
                <a:ea typeface="+mj-ea"/>
              </a:rPr>
              <a:t>인권 및 인권경영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D2E4E1-7314-4FA9-8988-EA33E93C5AAB}"/>
              </a:ext>
            </a:extLst>
          </p:cNvPr>
          <p:cNvSpPr txBox="1"/>
          <p:nvPr/>
        </p:nvSpPr>
        <p:spPr>
          <a:xfrm>
            <a:off x="158750" y="850900"/>
            <a:ext cx="1527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>
                <a:latin typeface="+mj-ea"/>
                <a:ea typeface="+mj-ea"/>
              </a:rPr>
              <a:t>1. </a:t>
            </a:r>
            <a:r>
              <a:rPr lang="ko-KR" altLang="en-US" sz="1600" b="1" dirty="0">
                <a:latin typeface="+mj-ea"/>
                <a:ea typeface="+mj-ea"/>
              </a:rPr>
              <a:t>인권의 정의</a:t>
            </a: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62923B93-CBDE-446D-B1DE-B630A0BBD4DF}"/>
              </a:ext>
            </a:extLst>
          </p:cNvPr>
          <p:cNvSpPr/>
          <p:nvPr/>
        </p:nvSpPr>
        <p:spPr>
          <a:xfrm>
            <a:off x="425450" y="1316454"/>
            <a:ext cx="6273800" cy="1642646"/>
          </a:xfrm>
          <a:prstGeom prst="roundRect">
            <a:avLst>
              <a:gd name="adj" fmla="val 5481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dirty="0">
                <a:solidFill>
                  <a:schemeClr val="tx1"/>
                </a:solidFill>
              </a:rPr>
              <a:t>▣ 아래의 법규에서 인정하거나 그에 명시적으로 규정되어 있지 않을지라도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400" dirty="0">
                <a:solidFill>
                  <a:schemeClr val="tx1"/>
                </a:solidFill>
              </a:rPr>
              <a:t>     당연히 존중되어야 할 </a:t>
            </a:r>
            <a:r>
              <a:rPr lang="ko-KR" altLang="en-US" sz="1400" dirty="0" err="1">
                <a:solidFill>
                  <a:schemeClr val="tx1"/>
                </a:solidFill>
              </a:rPr>
              <a:t>인간으로서의</a:t>
            </a:r>
            <a:r>
              <a:rPr lang="ko-KR" altLang="en-US" sz="1400" dirty="0">
                <a:solidFill>
                  <a:schemeClr val="tx1"/>
                </a:solidFill>
              </a:rPr>
              <a:t> 존엄과 가치 및 자유와 권리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</a:rPr>
              <a:t>헌법 및 법률에서 보장하는 권리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</a:rPr>
              <a:t>국제인권법을 포함한 각종 인권 규범 및 인권선언 등에서 인정하는 권리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</a:rPr>
              <a:t>국가인권위원회가 인권경영 가이드라인 등에서 예시하는 권리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EF6E6D-7699-4E4D-BB8A-BB02E5DCB0F0}"/>
              </a:ext>
            </a:extLst>
          </p:cNvPr>
          <p:cNvSpPr txBox="1"/>
          <p:nvPr/>
        </p:nvSpPr>
        <p:spPr>
          <a:xfrm>
            <a:off x="158750" y="3236711"/>
            <a:ext cx="1527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+mj-ea"/>
                <a:ea typeface="+mj-ea"/>
              </a:rPr>
              <a:t>2. </a:t>
            </a:r>
            <a:r>
              <a:rPr lang="ko-KR" altLang="en-US" sz="1600" b="1" dirty="0">
                <a:latin typeface="+mj-ea"/>
                <a:ea typeface="+mj-ea"/>
              </a:rPr>
              <a:t>인권의 특성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B8543F7F-5EDE-4AB4-B46C-CD21CF368761}"/>
              </a:ext>
            </a:extLst>
          </p:cNvPr>
          <p:cNvSpPr/>
          <p:nvPr/>
        </p:nvSpPr>
        <p:spPr>
          <a:xfrm>
            <a:off x="425450" y="3702264"/>
            <a:ext cx="6273800" cy="2655287"/>
          </a:xfrm>
          <a:prstGeom prst="roundRect">
            <a:avLst>
              <a:gd name="adj" fmla="val 3383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solidFill>
                  <a:schemeClr val="tx1"/>
                </a:solidFill>
              </a:rPr>
              <a:t>▣ 천부인권      </a:t>
            </a:r>
            <a:r>
              <a:rPr lang="en-US" altLang="ko-KR" sz="1400" dirty="0">
                <a:solidFill>
                  <a:schemeClr val="tx1"/>
                </a:solidFill>
              </a:rPr>
              <a:t>: </a:t>
            </a:r>
            <a:r>
              <a:rPr lang="ko-KR" altLang="en-US" sz="1400" dirty="0">
                <a:solidFill>
                  <a:schemeClr val="tx1"/>
                </a:solidFill>
              </a:rPr>
              <a:t>국가에서 법으로 보장하기 이전에 태어나면서 부여 받는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400" dirty="0">
                <a:solidFill>
                  <a:schemeClr val="tx1"/>
                </a:solidFill>
              </a:rPr>
              <a:t>                               권리로</a:t>
            </a:r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ko-KR" altLang="en-US" sz="1400" dirty="0">
                <a:solidFill>
                  <a:schemeClr val="tx1"/>
                </a:solidFill>
              </a:rPr>
              <a:t>누구도 침해할 수 없음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400" b="1" dirty="0">
                <a:solidFill>
                  <a:schemeClr val="tx1"/>
                </a:solidFill>
              </a:rPr>
              <a:t>▣ 보편성          </a:t>
            </a:r>
            <a:r>
              <a:rPr lang="en-US" altLang="ko-KR" sz="1400" dirty="0">
                <a:solidFill>
                  <a:schemeClr val="tx1"/>
                </a:solidFill>
              </a:rPr>
              <a:t>: </a:t>
            </a:r>
            <a:r>
              <a:rPr lang="ko-KR" altLang="en-US" sz="1400" dirty="0">
                <a:solidFill>
                  <a:schemeClr val="tx1"/>
                </a:solidFill>
              </a:rPr>
              <a:t>인종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성별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지위 등을 초월하여 모든 사람이 누리는 권리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400" b="1" dirty="0">
                <a:solidFill>
                  <a:schemeClr val="tx1"/>
                </a:solidFill>
              </a:rPr>
              <a:t>▣ 양도불가성 </a:t>
            </a:r>
            <a:r>
              <a:rPr lang="en-US" altLang="ko-KR" sz="1400" dirty="0">
                <a:solidFill>
                  <a:schemeClr val="tx1"/>
                </a:solidFill>
              </a:rPr>
              <a:t>: </a:t>
            </a:r>
            <a:r>
              <a:rPr lang="ko-KR" altLang="en-US" sz="1400" dirty="0">
                <a:solidFill>
                  <a:schemeClr val="tx1"/>
                </a:solidFill>
              </a:rPr>
              <a:t>인권은 포기할 수 있는 권리가 아님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400" b="1" dirty="0">
                <a:solidFill>
                  <a:schemeClr val="tx1"/>
                </a:solidFill>
              </a:rPr>
              <a:t>▣ 불가분성     </a:t>
            </a:r>
            <a:r>
              <a:rPr lang="en-US" altLang="ko-KR" sz="1400" dirty="0">
                <a:solidFill>
                  <a:schemeClr val="tx1"/>
                </a:solidFill>
              </a:rPr>
              <a:t>: </a:t>
            </a:r>
            <a:r>
              <a:rPr lang="ko-KR" altLang="en-US" sz="1400" dirty="0">
                <a:solidFill>
                  <a:schemeClr val="tx1"/>
                </a:solidFill>
              </a:rPr>
              <a:t>인권은 포괄적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통합적인 하나의 권리로 세부적인 분류나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                         </a:t>
            </a:r>
            <a:r>
              <a:rPr lang="ko-KR" altLang="en-US" sz="1400" dirty="0">
                <a:solidFill>
                  <a:schemeClr val="tx1"/>
                </a:solidFill>
              </a:rPr>
              <a:t>우선순위를 매기는 것이 불가능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400" b="1" dirty="0">
                <a:solidFill>
                  <a:schemeClr val="tx1"/>
                </a:solidFill>
              </a:rPr>
              <a:t>▣ 상호의존성 </a:t>
            </a:r>
            <a:r>
              <a:rPr lang="en-US" altLang="ko-KR" sz="1400" dirty="0">
                <a:solidFill>
                  <a:schemeClr val="tx1"/>
                </a:solidFill>
              </a:rPr>
              <a:t>: </a:t>
            </a:r>
            <a:r>
              <a:rPr lang="ko-KR" altLang="en-US" sz="1400" dirty="0">
                <a:solidFill>
                  <a:schemeClr val="tx1"/>
                </a:solidFill>
              </a:rPr>
              <a:t>어떠한 권리를 향유하고 충족하기 위해서는 다른 권리도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                         </a:t>
            </a:r>
            <a:r>
              <a:rPr lang="ko-KR" altLang="en-US" sz="1400" dirty="0">
                <a:solidFill>
                  <a:schemeClr val="tx1"/>
                </a:solidFill>
              </a:rPr>
              <a:t>향유 및 충족되어야 함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736603B-5821-4EAB-BAA1-CA95BF705FC4}"/>
              </a:ext>
            </a:extLst>
          </p:cNvPr>
          <p:cNvSpPr txBox="1"/>
          <p:nvPr/>
        </p:nvSpPr>
        <p:spPr>
          <a:xfrm>
            <a:off x="158750" y="6635162"/>
            <a:ext cx="19383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+mj-ea"/>
                <a:ea typeface="+mj-ea"/>
              </a:rPr>
              <a:t>3. </a:t>
            </a:r>
            <a:r>
              <a:rPr lang="ko-KR" altLang="en-US" sz="1600" b="1" dirty="0">
                <a:latin typeface="+mj-ea"/>
                <a:ea typeface="+mj-ea"/>
              </a:rPr>
              <a:t>인권경영의 개념</a:t>
            </a: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B8E113C0-4019-4298-AD80-79C839366FD4}"/>
              </a:ext>
            </a:extLst>
          </p:cNvPr>
          <p:cNvSpPr/>
          <p:nvPr/>
        </p:nvSpPr>
        <p:spPr>
          <a:xfrm>
            <a:off x="425450" y="7100715"/>
            <a:ext cx="6273800" cy="1395585"/>
          </a:xfrm>
          <a:prstGeom prst="roundRect">
            <a:avLst>
              <a:gd name="adj" fmla="val 5017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solidFill>
                  <a:schemeClr val="tx1"/>
                </a:solidFill>
              </a:rPr>
              <a:t>▣ 정의 </a:t>
            </a:r>
            <a:r>
              <a:rPr lang="en-US" altLang="ko-KR" sz="1400" dirty="0">
                <a:solidFill>
                  <a:schemeClr val="tx1"/>
                </a:solidFill>
              </a:rPr>
              <a:t>: </a:t>
            </a:r>
            <a:r>
              <a:rPr lang="ko-KR" altLang="en-US" sz="1400" dirty="0">
                <a:solidFill>
                  <a:schemeClr val="tx1"/>
                </a:solidFill>
              </a:rPr>
              <a:t>기업의 모든 경영활동 과정에서 인권을 존중하고 보장하는 것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400" b="1" dirty="0">
                <a:solidFill>
                  <a:schemeClr val="tx1"/>
                </a:solidFill>
              </a:rPr>
              <a:t>▣ 적용범위 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</a:rPr>
              <a:t>임직원 </a:t>
            </a:r>
            <a:r>
              <a:rPr lang="en-US" altLang="ko-KR" sz="1400" dirty="0">
                <a:solidFill>
                  <a:schemeClr val="tx1"/>
                </a:solidFill>
              </a:rPr>
              <a:t>: </a:t>
            </a:r>
            <a:r>
              <a:rPr lang="ko-KR" altLang="en-US" sz="1400" dirty="0" err="1">
                <a:solidFill>
                  <a:schemeClr val="tx1"/>
                </a:solidFill>
              </a:rPr>
              <a:t>한솔홈데코에</a:t>
            </a:r>
            <a:r>
              <a:rPr lang="ko-KR" altLang="en-US" sz="1400" dirty="0">
                <a:solidFill>
                  <a:schemeClr val="tx1"/>
                </a:solidFill>
              </a:rPr>
              <a:t> 소속된 모든 임원과 직원 </a:t>
            </a:r>
            <a:r>
              <a:rPr lang="en-US" altLang="ko-KR" sz="1400" dirty="0">
                <a:solidFill>
                  <a:schemeClr val="tx1"/>
                </a:solidFill>
              </a:rPr>
              <a:t>(</a:t>
            </a:r>
            <a:r>
              <a:rPr lang="ko-KR" altLang="en-US" sz="1400" dirty="0">
                <a:solidFill>
                  <a:schemeClr val="tx1"/>
                </a:solidFill>
              </a:rPr>
              <a:t>비정규직 포함</a:t>
            </a:r>
            <a:r>
              <a:rPr lang="en-US" altLang="ko-KR" sz="1400" dirty="0">
                <a:solidFill>
                  <a:schemeClr val="tx1"/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</a:rPr>
              <a:t>      - </a:t>
            </a:r>
            <a:r>
              <a:rPr lang="ko-KR" altLang="en-US" sz="1400" dirty="0">
                <a:solidFill>
                  <a:schemeClr val="tx1"/>
                </a:solidFill>
              </a:rPr>
              <a:t>이해관계자 </a:t>
            </a:r>
            <a:r>
              <a:rPr lang="en-US" altLang="ko-KR" sz="1400" dirty="0">
                <a:solidFill>
                  <a:schemeClr val="tx1"/>
                </a:solidFill>
              </a:rPr>
              <a:t>: </a:t>
            </a:r>
            <a:r>
              <a:rPr lang="ko-KR" altLang="en-US" sz="1400" dirty="0" err="1">
                <a:solidFill>
                  <a:schemeClr val="tx1"/>
                </a:solidFill>
              </a:rPr>
              <a:t>한솔홈데코</a:t>
            </a:r>
            <a:r>
              <a:rPr lang="ko-KR" altLang="en-US" sz="1400" dirty="0">
                <a:solidFill>
                  <a:schemeClr val="tx1"/>
                </a:solidFill>
              </a:rPr>
              <a:t> 경영활동에 관해 직</a:t>
            </a:r>
            <a:r>
              <a:rPr lang="en-US" altLang="ko-KR" sz="1400" dirty="0">
                <a:solidFill>
                  <a:schemeClr val="tx1"/>
                </a:solidFill>
              </a:rPr>
              <a:t>/</a:t>
            </a:r>
            <a:r>
              <a:rPr lang="ko-KR" altLang="en-US" sz="1400" dirty="0">
                <a:solidFill>
                  <a:schemeClr val="tx1"/>
                </a:solidFill>
              </a:rPr>
              <a:t>간접적 이해관계를 갖는 자</a:t>
            </a:r>
          </a:p>
        </p:txBody>
      </p:sp>
      <p:sp>
        <p:nvSpPr>
          <p:cNvPr id="16" name="슬라이드 번호 개체 틀 2">
            <a:extLst>
              <a:ext uri="{FF2B5EF4-FFF2-40B4-BE49-F238E27FC236}">
                <a16:creationId xmlns:a16="http://schemas.microsoft.com/office/drawing/2014/main" id="{90AE0F02-0E5D-4745-83B6-B5D85D0419AA}"/>
              </a:ext>
            </a:extLst>
          </p:cNvPr>
          <p:cNvSpPr txBox="1">
            <a:spLocks/>
          </p:cNvSpPr>
          <p:nvPr/>
        </p:nvSpPr>
        <p:spPr>
          <a:xfrm>
            <a:off x="2657475" y="9586725"/>
            <a:ext cx="1543050" cy="2219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>
              <a:defRPr sz="1200"/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3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2807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70C513D5-238B-45FB-8A93-DBC060D126B0}"/>
              </a:ext>
            </a:extLst>
          </p:cNvPr>
          <p:cNvSpPr txBox="1"/>
          <p:nvPr/>
        </p:nvSpPr>
        <p:spPr>
          <a:xfrm>
            <a:off x="2501075" y="3598389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b="1" dirty="0">
                <a:solidFill>
                  <a:srgbClr val="0C77C3"/>
                </a:solidFill>
              </a:rPr>
              <a:t>인권경영지침</a:t>
            </a:r>
          </a:p>
        </p:txBody>
      </p:sp>
      <p:sp>
        <p:nvSpPr>
          <p:cNvPr id="15" name="눈물 방울 14">
            <a:extLst>
              <a:ext uri="{FF2B5EF4-FFF2-40B4-BE49-F238E27FC236}">
                <a16:creationId xmlns:a16="http://schemas.microsoft.com/office/drawing/2014/main" id="{D1702252-6D79-4545-93ED-E286A437A993}"/>
              </a:ext>
            </a:extLst>
          </p:cNvPr>
          <p:cNvSpPr/>
          <p:nvPr/>
        </p:nvSpPr>
        <p:spPr>
          <a:xfrm rot="5400000">
            <a:off x="1402270" y="3051350"/>
            <a:ext cx="870205" cy="870205"/>
          </a:xfrm>
          <a:prstGeom prst="teardrop">
            <a:avLst/>
          </a:prstGeom>
          <a:solidFill>
            <a:srgbClr val="0C77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wrap="square" lIns="0" tIns="0" rIns="0" bIns="0" rtlCol="0" anchor="ctr"/>
          <a:lstStyle/>
          <a:p>
            <a:pPr algn="ctr"/>
            <a:endParaRPr lang="ko-KR" altLang="en-US" sz="3200" b="1" dirty="0">
              <a:latin typeface="+mj-ea"/>
              <a:ea typeface="+mj-ea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513731B-0015-4A73-A2ED-FCB2A5495C46}"/>
              </a:ext>
            </a:extLst>
          </p:cNvPr>
          <p:cNvSpPr txBox="1"/>
          <p:nvPr/>
        </p:nvSpPr>
        <p:spPr>
          <a:xfrm rot="16200000">
            <a:off x="1422989" y="3146930"/>
            <a:ext cx="828765" cy="6790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b="1">
                <a:solidFill>
                  <a:schemeClr val="lt1"/>
                </a:solidFill>
                <a:latin typeface="+mj-ea"/>
                <a:ea typeface="+mj-ea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3200" dirty="0"/>
              <a:t>02</a:t>
            </a:r>
            <a:endParaRPr lang="ko-KR" altLang="en-US" sz="3200" dirty="0"/>
          </a:p>
        </p:txBody>
      </p:sp>
      <p:sp>
        <p:nvSpPr>
          <p:cNvPr id="8" name="슬라이드 번호 개체 틀 2">
            <a:extLst>
              <a:ext uri="{FF2B5EF4-FFF2-40B4-BE49-F238E27FC236}">
                <a16:creationId xmlns:a16="http://schemas.microsoft.com/office/drawing/2014/main" id="{C829B27D-3E4C-47A1-AFE1-F9E695531267}"/>
              </a:ext>
            </a:extLst>
          </p:cNvPr>
          <p:cNvSpPr txBox="1">
            <a:spLocks/>
          </p:cNvSpPr>
          <p:nvPr/>
        </p:nvSpPr>
        <p:spPr>
          <a:xfrm>
            <a:off x="2657475" y="9586725"/>
            <a:ext cx="1543050" cy="2219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>
              <a:defRPr sz="1200"/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4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36054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DF04FD-29F6-4019-8881-093D9025C305}"/>
              </a:ext>
            </a:extLst>
          </p:cNvPr>
          <p:cNvSpPr txBox="1"/>
          <p:nvPr/>
        </p:nvSpPr>
        <p:spPr>
          <a:xfrm>
            <a:off x="167530" y="850900"/>
            <a:ext cx="6522940" cy="85254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400" b="1" dirty="0">
                <a:solidFill>
                  <a:srgbClr val="0C77C3"/>
                </a:solidFill>
                <a:latin typeface="+mj-ea"/>
                <a:ea typeface="+mj-ea"/>
              </a:rPr>
              <a:t>제</a:t>
            </a:r>
            <a:r>
              <a:rPr lang="en-US" altLang="ko-KR" sz="1400" b="1" dirty="0">
                <a:solidFill>
                  <a:srgbClr val="0C77C3"/>
                </a:solidFill>
                <a:latin typeface="+mj-ea"/>
                <a:ea typeface="+mj-ea"/>
              </a:rPr>
              <a:t>1</a:t>
            </a:r>
            <a:r>
              <a:rPr lang="ko-KR" altLang="en-US" sz="1400" b="1" dirty="0">
                <a:solidFill>
                  <a:srgbClr val="0C77C3"/>
                </a:solidFill>
                <a:latin typeface="+mj-ea"/>
                <a:ea typeface="+mj-ea"/>
              </a:rPr>
              <a:t>장 총칙</a:t>
            </a:r>
            <a:endParaRPr lang="en-US" altLang="ko-KR" sz="1400" b="1" dirty="0">
              <a:solidFill>
                <a:srgbClr val="0C77C3"/>
              </a:solidFill>
              <a:latin typeface="+mj-ea"/>
              <a:ea typeface="+mj-ea"/>
            </a:endParaRPr>
          </a:p>
          <a:p>
            <a:endParaRPr lang="en-US" altLang="ko-KR" sz="1300" dirty="0">
              <a:latin typeface="+mj-ea"/>
              <a:ea typeface="+mj-ea"/>
            </a:endParaRPr>
          </a:p>
          <a:p>
            <a:endParaRPr lang="en-US" altLang="ko-KR" sz="1300" dirty="0">
              <a:latin typeface="+mj-ea"/>
              <a:ea typeface="+mj-ea"/>
            </a:endParaRPr>
          </a:p>
          <a:p>
            <a:r>
              <a:rPr lang="ko-KR" altLang="en-US" sz="1300" b="1" dirty="0">
                <a:latin typeface="+mj-ea"/>
                <a:ea typeface="+mj-ea"/>
              </a:rPr>
              <a:t>제</a:t>
            </a:r>
            <a:r>
              <a:rPr lang="en-US" altLang="ko-KR" sz="1300" b="1" dirty="0">
                <a:latin typeface="+mj-ea"/>
                <a:ea typeface="+mj-ea"/>
              </a:rPr>
              <a:t>1</a:t>
            </a:r>
            <a:r>
              <a:rPr lang="ko-KR" altLang="en-US" sz="1300" b="1" dirty="0">
                <a:latin typeface="+mj-ea"/>
                <a:ea typeface="+mj-ea"/>
              </a:rPr>
              <a:t>조</a:t>
            </a:r>
            <a:r>
              <a:rPr lang="en-US" altLang="ko-KR" sz="1300" b="1" dirty="0">
                <a:latin typeface="+mj-ea"/>
                <a:ea typeface="+mj-ea"/>
              </a:rPr>
              <a:t>(</a:t>
            </a:r>
            <a:r>
              <a:rPr lang="ko-KR" altLang="en-US" sz="1300" b="1" dirty="0">
                <a:latin typeface="+mj-ea"/>
                <a:ea typeface="+mj-ea"/>
              </a:rPr>
              <a:t>목적</a:t>
            </a:r>
            <a:r>
              <a:rPr lang="en-US" altLang="ko-KR" sz="1300" b="1" dirty="0">
                <a:latin typeface="+mj-ea"/>
                <a:ea typeface="+mj-ea"/>
              </a:rPr>
              <a:t>)</a:t>
            </a:r>
          </a:p>
          <a:p>
            <a:r>
              <a:rPr lang="en-US" altLang="ko-KR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본 인권경영 지침은 「국가인권위원회법」 제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25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조 제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2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항에 따라 </a:t>
            </a:r>
            <a:r>
              <a:rPr lang="ko-KR" altLang="en-US" sz="13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한솔홈데코</a:t>
            </a:r>
            <a:endParaRPr lang="en-US" altLang="ko-KR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  <a:p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(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이하 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“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한솔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”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이라 한다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.)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임직원을 비롯한 모든 이해관계자의 인권보호 및 증진에</a:t>
            </a:r>
            <a:endParaRPr lang="en-US" altLang="ko-KR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  <a:p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관하여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정책의 수립 및 시행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기타 필요한 사항을 정함을 목적으로 한다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.</a:t>
            </a:r>
          </a:p>
          <a:p>
            <a:endParaRPr lang="en-US" altLang="ko-KR" sz="1300" dirty="0">
              <a:latin typeface="+mj-ea"/>
              <a:ea typeface="+mj-ea"/>
            </a:endParaRPr>
          </a:p>
          <a:p>
            <a:r>
              <a:rPr lang="ko-KR" altLang="en-US" sz="1300" b="1" dirty="0">
                <a:latin typeface="+mj-ea"/>
                <a:ea typeface="+mj-ea"/>
              </a:rPr>
              <a:t>제</a:t>
            </a:r>
            <a:r>
              <a:rPr lang="en-US" altLang="ko-KR" sz="1300" b="1" dirty="0">
                <a:latin typeface="+mj-ea"/>
                <a:ea typeface="+mj-ea"/>
              </a:rPr>
              <a:t>2</a:t>
            </a:r>
            <a:r>
              <a:rPr lang="ko-KR" altLang="en-US" sz="1300" b="1" dirty="0">
                <a:latin typeface="+mj-ea"/>
                <a:ea typeface="+mj-ea"/>
              </a:rPr>
              <a:t>조</a:t>
            </a:r>
            <a:r>
              <a:rPr lang="en-US" altLang="ko-KR" sz="1300" b="1" dirty="0">
                <a:latin typeface="+mj-ea"/>
                <a:ea typeface="+mj-ea"/>
              </a:rPr>
              <a:t>(</a:t>
            </a:r>
            <a:r>
              <a:rPr lang="ko-KR" altLang="en-US" sz="1300" b="1" dirty="0">
                <a:latin typeface="+mj-ea"/>
                <a:ea typeface="+mj-ea"/>
              </a:rPr>
              <a:t>정의</a:t>
            </a:r>
            <a:r>
              <a:rPr lang="en-US" altLang="ko-KR" sz="1300" b="1" dirty="0">
                <a:latin typeface="+mj-ea"/>
                <a:ea typeface="+mj-ea"/>
              </a:rPr>
              <a:t>)</a:t>
            </a:r>
            <a:r>
              <a:rPr lang="en-US" altLang="ko-KR" sz="1300" dirty="0">
                <a:latin typeface="+mj-ea"/>
                <a:ea typeface="+mj-ea"/>
              </a:rPr>
              <a:t>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이 지침에서 사용하는 용어의 뜻은 다음과 같다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.</a:t>
            </a:r>
          </a:p>
          <a:p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① 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“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인권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”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이란 헌법 및 법률에서 보장하거나 세계인권선언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노동자기본권선언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국제</a:t>
            </a:r>
            <a:endParaRPr lang="en-US" altLang="ko-KR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  <a:p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      인권기준 및 규범에서 인정하는 </a:t>
            </a:r>
            <a:r>
              <a:rPr lang="ko-KR" altLang="en-US" sz="13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인간으로서의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존엄과 가치를 말한다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.</a:t>
            </a:r>
          </a:p>
          <a:p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② 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“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임직원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”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이란 한솔에 근무하는 임원과 직원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(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계약직 포함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)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을 말한다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.</a:t>
            </a:r>
          </a:p>
          <a:p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③ 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“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이해관계자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”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란 한솔의 경영활동과 관련된 고객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협력사 등을 말한다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.</a:t>
            </a:r>
          </a:p>
          <a:p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④ “인권경영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”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이란 국제적으로 인정되는 인권의 원칙에 따라 한솔 내부 뿐만 아니라</a:t>
            </a:r>
            <a:endParaRPr lang="en-US" altLang="ko-KR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  <a:p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     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외부 이해관계자의 인권을 존중하는 경영활동을 말한다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.</a:t>
            </a:r>
          </a:p>
          <a:p>
            <a:endParaRPr lang="en-US" altLang="ko-KR" sz="1300" dirty="0">
              <a:latin typeface="+mj-ea"/>
              <a:ea typeface="+mj-ea"/>
            </a:endParaRPr>
          </a:p>
          <a:p>
            <a:r>
              <a:rPr lang="ko-KR" altLang="en-US" sz="1300" b="1" dirty="0">
                <a:latin typeface="+mj-ea"/>
                <a:ea typeface="+mj-ea"/>
              </a:rPr>
              <a:t>제</a:t>
            </a:r>
            <a:r>
              <a:rPr lang="en-US" altLang="ko-KR" sz="1300" b="1" dirty="0">
                <a:latin typeface="+mj-ea"/>
                <a:ea typeface="+mj-ea"/>
              </a:rPr>
              <a:t>3</a:t>
            </a:r>
            <a:r>
              <a:rPr lang="ko-KR" altLang="en-US" sz="1300" b="1" dirty="0">
                <a:latin typeface="+mj-ea"/>
                <a:ea typeface="+mj-ea"/>
              </a:rPr>
              <a:t>조</a:t>
            </a:r>
            <a:r>
              <a:rPr lang="en-US" altLang="ko-KR" sz="1300" b="1" dirty="0">
                <a:latin typeface="+mj-ea"/>
                <a:ea typeface="+mj-ea"/>
              </a:rPr>
              <a:t>(</a:t>
            </a:r>
            <a:r>
              <a:rPr lang="ko-KR" altLang="en-US" sz="1300" b="1" dirty="0">
                <a:latin typeface="+mj-ea"/>
                <a:ea typeface="+mj-ea"/>
              </a:rPr>
              <a:t>적용범위</a:t>
            </a:r>
            <a:r>
              <a:rPr lang="en-US" altLang="ko-KR" sz="1300" b="1" dirty="0">
                <a:latin typeface="+mj-ea"/>
                <a:ea typeface="+mj-ea"/>
              </a:rPr>
              <a:t>)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이 지침은 한솔의 임직원 및 이해관계자를 대상으로 적용한다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.</a:t>
            </a:r>
          </a:p>
          <a:p>
            <a:endParaRPr lang="en-US" altLang="ko-KR" sz="1300" dirty="0">
              <a:latin typeface="+mj-ea"/>
              <a:ea typeface="+mj-ea"/>
            </a:endParaRPr>
          </a:p>
          <a:p>
            <a:endParaRPr lang="en-US" altLang="ko-KR" sz="1300" dirty="0">
              <a:latin typeface="+mj-ea"/>
              <a:ea typeface="+mj-ea"/>
            </a:endParaRPr>
          </a:p>
          <a:p>
            <a:pPr algn="ctr"/>
            <a:r>
              <a:rPr lang="ko-KR" altLang="en-US" sz="1400" b="1" dirty="0">
                <a:solidFill>
                  <a:srgbClr val="0C77C3"/>
                </a:solidFill>
                <a:latin typeface="+mj-ea"/>
                <a:ea typeface="+mj-ea"/>
              </a:rPr>
              <a:t>제</a:t>
            </a:r>
            <a:r>
              <a:rPr lang="en-US" altLang="ko-KR" sz="1400" b="1" dirty="0">
                <a:solidFill>
                  <a:srgbClr val="0C77C3"/>
                </a:solidFill>
                <a:latin typeface="+mj-ea"/>
                <a:ea typeface="+mj-ea"/>
              </a:rPr>
              <a:t>2</a:t>
            </a:r>
            <a:r>
              <a:rPr lang="ko-KR" altLang="en-US" sz="1400" b="1" dirty="0">
                <a:solidFill>
                  <a:srgbClr val="0C77C3"/>
                </a:solidFill>
                <a:latin typeface="+mj-ea"/>
                <a:ea typeface="+mj-ea"/>
              </a:rPr>
              <a:t>장 인권경영 이행사항</a:t>
            </a:r>
            <a:endParaRPr lang="en-US" altLang="ko-KR" sz="1400" b="1" dirty="0">
              <a:solidFill>
                <a:srgbClr val="0C77C3"/>
              </a:solidFill>
              <a:latin typeface="+mj-ea"/>
              <a:ea typeface="+mj-ea"/>
            </a:endParaRPr>
          </a:p>
          <a:p>
            <a:endParaRPr lang="en-US" altLang="ko-KR" sz="1300" dirty="0">
              <a:latin typeface="+mj-ea"/>
              <a:ea typeface="+mj-ea"/>
            </a:endParaRPr>
          </a:p>
          <a:p>
            <a:endParaRPr lang="en-US" altLang="ko-KR" sz="1300" dirty="0">
              <a:latin typeface="+mj-ea"/>
              <a:ea typeface="+mj-ea"/>
            </a:endParaRPr>
          </a:p>
          <a:p>
            <a:r>
              <a:rPr lang="ko-KR" altLang="en-US" sz="1300" b="1" dirty="0">
                <a:latin typeface="+mj-ea"/>
                <a:ea typeface="+mj-ea"/>
              </a:rPr>
              <a:t>제</a:t>
            </a:r>
            <a:r>
              <a:rPr lang="en-US" altLang="ko-KR" sz="1300" b="1" dirty="0">
                <a:latin typeface="+mj-ea"/>
                <a:ea typeface="+mj-ea"/>
              </a:rPr>
              <a:t>4</a:t>
            </a:r>
            <a:r>
              <a:rPr lang="ko-KR" altLang="en-US" sz="1300" b="1" dirty="0">
                <a:latin typeface="+mj-ea"/>
                <a:ea typeface="+mj-ea"/>
              </a:rPr>
              <a:t>조</a:t>
            </a:r>
            <a:r>
              <a:rPr lang="en-US" altLang="ko-KR" sz="1300" b="1" dirty="0">
                <a:latin typeface="+mj-ea"/>
                <a:ea typeface="+mj-ea"/>
              </a:rPr>
              <a:t>(</a:t>
            </a:r>
            <a:r>
              <a:rPr lang="ko-KR" altLang="en-US" sz="1300" b="1" dirty="0">
                <a:latin typeface="+mj-ea"/>
                <a:ea typeface="+mj-ea"/>
              </a:rPr>
              <a:t>기본원칙</a:t>
            </a:r>
            <a:r>
              <a:rPr lang="en-US" altLang="ko-KR" sz="1300" b="1" dirty="0">
                <a:latin typeface="+mj-ea"/>
                <a:ea typeface="+mj-ea"/>
              </a:rPr>
              <a:t>)</a:t>
            </a:r>
          </a:p>
          <a:p>
            <a:r>
              <a:rPr lang="ko-KR" altLang="en-US" sz="1300" dirty="0">
                <a:latin typeface="+mj-ea"/>
                <a:ea typeface="+mj-ea"/>
              </a:rPr>
              <a:t> 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한솔은 인권에 대한 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UN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인권기본헌장 등 국제기준 및 규범을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지지하고 준수한다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.</a:t>
            </a:r>
          </a:p>
          <a:p>
            <a:endParaRPr lang="en-US" altLang="ko-KR" sz="1300" dirty="0">
              <a:latin typeface="+mj-ea"/>
              <a:ea typeface="+mj-ea"/>
            </a:endParaRPr>
          </a:p>
          <a:p>
            <a:r>
              <a:rPr lang="ko-KR" altLang="en-US" sz="1300" b="1" dirty="0">
                <a:latin typeface="+mj-ea"/>
                <a:ea typeface="+mj-ea"/>
              </a:rPr>
              <a:t>제</a:t>
            </a:r>
            <a:r>
              <a:rPr lang="en-US" altLang="ko-KR" sz="1300" b="1" dirty="0">
                <a:latin typeface="+mj-ea"/>
                <a:ea typeface="+mj-ea"/>
              </a:rPr>
              <a:t>5</a:t>
            </a:r>
            <a:r>
              <a:rPr lang="ko-KR" altLang="en-US" sz="1300" b="1" dirty="0">
                <a:latin typeface="+mj-ea"/>
                <a:ea typeface="+mj-ea"/>
              </a:rPr>
              <a:t>조</a:t>
            </a:r>
            <a:r>
              <a:rPr lang="en-US" altLang="ko-KR" sz="1300" b="1" dirty="0">
                <a:latin typeface="+mj-ea"/>
                <a:ea typeface="+mj-ea"/>
              </a:rPr>
              <a:t>(</a:t>
            </a:r>
            <a:r>
              <a:rPr lang="ko-KR" altLang="en-US" sz="1300" b="1" dirty="0">
                <a:latin typeface="+mj-ea"/>
                <a:ea typeface="+mj-ea"/>
              </a:rPr>
              <a:t>인권경영의 이행</a:t>
            </a:r>
            <a:r>
              <a:rPr lang="en-US" altLang="ko-KR" sz="1300" b="1" dirty="0">
                <a:latin typeface="+mj-ea"/>
                <a:ea typeface="+mj-ea"/>
              </a:rPr>
              <a:t>)</a:t>
            </a:r>
          </a:p>
          <a:p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한솔은 인권침해를 사전에 예방하며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적극적인 구제를 위해 노력한다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.</a:t>
            </a:r>
          </a:p>
          <a:p>
            <a:endParaRPr lang="en-US" altLang="ko-KR" sz="1300" dirty="0">
              <a:latin typeface="+mj-ea"/>
              <a:ea typeface="+mj-ea"/>
            </a:endParaRPr>
          </a:p>
          <a:p>
            <a:r>
              <a:rPr lang="ko-KR" altLang="en-US" sz="1300" b="1" dirty="0">
                <a:latin typeface="+mj-ea"/>
                <a:ea typeface="+mj-ea"/>
              </a:rPr>
              <a:t>제</a:t>
            </a:r>
            <a:r>
              <a:rPr lang="en-US" altLang="ko-KR" sz="1300" b="1" dirty="0">
                <a:latin typeface="+mj-ea"/>
                <a:ea typeface="+mj-ea"/>
              </a:rPr>
              <a:t>6</a:t>
            </a:r>
            <a:r>
              <a:rPr lang="ko-KR" altLang="en-US" sz="1300" b="1" dirty="0">
                <a:latin typeface="+mj-ea"/>
                <a:ea typeface="+mj-ea"/>
              </a:rPr>
              <a:t>조</a:t>
            </a:r>
            <a:r>
              <a:rPr lang="en-US" altLang="ko-KR" sz="1300" b="1" dirty="0">
                <a:latin typeface="+mj-ea"/>
                <a:ea typeface="+mj-ea"/>
              </a:rPr>
              <a:t>(</a:t>
            </a:r>
            <a:r>
              <a:rPr lang="ko-KR" altLang="en-US" sz="1300" b="1" dirty="0" err="1">
                <a:latin typeface="+mj-ea"/>
                <a:ea typeface="+mj-ea"/>
              </a:rPr>
              <a:t>차별없는</a:t>
            </a:r>
            <a:r>
              <a:rPr lang="ko-KR" altLang="en-US" sz="1300" b="1" dirty="0">
                <a:latin typeface="+mj-ea"/>
                <a:ea typeface="+mj-ea"/>
              </a:rPr>
              <a:t> 근무 환경</a:t>
            </a:r>
            <a:r>
              <a:rPr lang="en-US" altLang="ko-KR" sz="1300" b="1" dirty="0">
                <a:latin typeface="+mj-ea"/>
                <a:ea typeface="+mj-ea"/>
              </a:rPr>
              <a:t>)</a:t>
            </a:r>
          </a:p>
          <a:p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한솔은 인종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종교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장애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성별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학력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나이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출신지역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정치적 견해 등을 이유로</a:t>
            </a:r>
            <a:endParaRPr lang="en-US" altLang="ko-KR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  <a:p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고용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승진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교육 등에서 차별하지 않는다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.</a:t>
            </a:r>
          </a:p>
          <a:p>
            <a:endParaRPr lang="en-US" altLang="ko-KR" sz="1300" dirty="0">
              <a:latin typeface="+mj-ea"/>
              <a:ea typeface="+mj-ea"/>
            </a:endParaRPr>
          </a:p>
          <a:p>
            <a:r>
              <a:rPr lang="ko-KR" altLang="en-US" sz="1300" b="1" dirty="0">
                <a:latin typeface="+mj-ea"/>
                <a:ea typeface="+mj-ea"/>
              </a:rPr>
              <a:t>제</a:t>
            </a:r>
            <a:r>
              <a:rPr lang="en-US" altLang="ko-KR" sz="1300" b="1" dirty="0">
                <a:latin typeface="+mj-ea"/>
                <a:ea typeface="+mj-ea"/>
              </a:rPr>
              <a:t>7</a:t>
            </a:r>
            <a:r>
              <a:rPr lang="ko-KR" altLang="en-US" sz="1300" b="1" dirty="0">
                <a:latin typeface="+mj-ea"/>
                <a:ea typeface="+mj-ea"/>
              </a:rPr>
              <a:t>조</a:t>
            </a:r>
            <a:r>
              <a:rPr lang="en-US" altLang="ko-KR" sz="1300" b="1" dirty="0">
                <a:latin typeface="+mj-ea"/>
                <a:ea typeface="+mj-ea"/>
              </a:rPr>
              <a:t>(</a:t>
            </a:r>
            <a:r>
              <a:rPr lang="ko-KR" altLang="en-US" sz="1300" b="1" dirty="0">
                <a:latin typeface="+mj-ea"/>
                <a:ea typeface="+mj-ea"/>
              </a:rPr>
              <a:t>강제노동 및 아동노동 금지</a:t>
            </a:r>
            <a:r>
              <a:rPr lang="en-US" altLang="ko-KR" sz="1300" b="1" dirty="0">
                <a:latin typeface="+mj-ea"/>
                <a:ea typeface="+mj-ea"/>
              </a:rPr>
              <a:t>)</a:t>
            </a:r>
          </a:p>
          <a:p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한솔은 강제노동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아동노동을 금지하며 보건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안전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근무시간 등과 관련하여</a:t>
            </a:r>
            <a:endParaRPr lang="en-US" altLang="ko-KR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  <a:p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국제노동기구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(ILO)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가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권고하고 국가가 비준한 노동원칙을 준수하며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,</a:t>
            </a:r>
          </a:p>
          <a:p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연소자를 고용한 경우 근로기준법에 준하여 근로계약을 시행한다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.</a:t>
            </a:r>
          </a:p>
          <a:p>
            <a:endParaRPr lang="en-US" altLang="ko-KR" sz="1300" dirty="0">
              <a:latin typeface="+mj-ea"/>
              <a:ea typeface="+mj-ea"/>
            </a:endParaRPr>
          </a:p>
          <a:p>
            <a:r>
              <a:rPr lang="ko-KR" altLang="en-US" sz="1300" b="1" dirty="0">
                <a:latin typeface="+mj-ea"/>
                <a:ea typeface="+mj-ea"/>
              </a:rPr>
              <a:t>제</a:t>
            </a:r>
            <a:r>
              <a:rPr lang="en-US" altLang="ko-KR" sz="1300" b="1" dirty="0">
                <a:latin typeface="+mj-ea"/>
                <a:ea typeface="+mj-ea"/>
              </a:rPr>
              <a:t>8</a:t>
            </a:r>
            <a:r>
              <a:rPr lang="ko-KR" altLang="en-US" sz="1300" b="1" dirty="0">
                <a:latin typeface="+mj-ea"/>
                <a:ea typeface="+mj-ea"/>
              </a:rPr>
              <a:t>조</a:t>
            </a:r>
            <a:r>
              <a:rPr lang="en-US" altLang="ko-KR" sz="1300" b="1" dirty="0">
                <a:latin typeface="+mj-ea"/>
                <a:ea typeface="+mj-ea"/>
              </a:rPr>
              <a:t>(</a:t>
            </a:r>
            <a:r>
              <a:rPr lang="ko-KR" altLang="en-US" sz="1300" b="1" dirty="0">
                <a:latin typeface="+mj-ea"/>
                <a:ea typeface="+mj-ea"/>
              </a:rPr>
              <a:t>산업안전 보장</a:t>
            </a:r>
            <a:r>
              <a:rPr lang="en-US" altLang="ko-KR" sz="1300" b="1" dirty="0">
                <a:latin typeface="+mj-ea"/>
                <a:ea typeface="+mj-ea"/>
              </a:rPr>
              <a:t>)</a:t>
            </a:r>
          </a:p>
          <a:p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한솔은 안전하고 건강한 근무여건을 조성하여 산업안전 및 보건을 증진한다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.</a:t>
            </a:r>
          </a:p>
          <a:p>
            <a:endParaRPr lang="en-US" altLang="ko-KR" sz="1300" dirty="0">
              <a:latin typeface="+mj-ea"/>
              <a:ea typeface="+mj-ea"/>
            </a:endParaRPr>
          </a:p>
          <a:p>
            <a:r>
              <a:rPr lang="ko-KR" altLang="en-US" sz="1300" b="1" dirty="0">
                <a:latin typeface="+mj-ea"/>
                <a:ea typeface="+mj-ea"/>
              </a:rPr>
              <a:t>제</a:t>
            </a:r>
            <a:r>
              <a:rPr lang="en-US" altLang="ko-KR" sz="1300" b="1" dirty="0">
                <a:latin typeface="+mj-ea"/>
                <a:ea typeface="+mj-ea"/>
              </a:rPr>
              <a:t>9</a:t>
            </a:r>
            <a:r>
              <a:rPr lang="ko-KR" altLang="en-US" sz="1300" b="1" dirty="0">
                <a:latin typeface="+mj-ea"/>
                <a:ea typeface="+mj-ea"/>
              </a:rPr>
              <a:t>조</a:t>
            </a:r>
            <a:r>
              <a:rPr lang="en-US" altLang="ko-KR" sz="1300" b="1" dirty="0">
                <a:latin typeface="+mj-ea"/>
                <a:ea typeface="+mj-ea"/>
              </a:rPr>
              <a:t>(</a:t>
            </a:r>
            <a:r>
              <a:rPr lang="ko-KR" altLang="en-US" sz="1300" b="1" dirty="0">
                <a:latin typeface="+mj-ea"/>
                <a:ea typeface="+mj-ea"/>
              </a:rPr>
              <a:t>환경적 보장</a:t>
            </a:r>
            <a:r>
              <a:rPr lang="en-US" altLang="ko-KR" sz="1300" b="1" dirty="0">
                <a:latin typeface="+mj-ea"/>
                <a:ea typeface="+mj-ea"/>
              </a:rPr>
              <a:t>)</a:t>
            </a:r>
          </a:p>
          <a:p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한솔은 국내 환경관련 법규를 준수하고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환경보호와 오염방지를 위해 노력한다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.</a:t>
            </a:r>
            <a:endParaRPr lang="ko-KR" altLang="en-US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6D117B-E9E0-44C8-9A59-F3439AB2FB48}"/>
              </a:ext>
            </a:extLst>
          </p:cNvPr>
          <p:cNvSpPr txBox="1"/>
          <p:nvPr/>
        </p:nvSpPr>
        <p:spPr>
          <a:xfrm>
            <a:off x="5566444" y="850900"/>
            <a:ext cx="1124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latin typeface="+mj-ea"/>
                <a:ea typeface="+mj-ea"/>
              </a:rPr>
              <a:t>제정 </a:t>
            </a:r>
            <a:r>
              <a:rPr lang="en-US" altLang="ko-KR" sz="1200" dirty="0">
                <a:latin typeface="+mj-ea"/>
                <a:ea typeface="+mj-ea"/>
              </a:rPr>
              <a:t>2023.03.</a:t>
            </a:r>
            <a:endParaRPr lang="ko-KR" altLang="en-US" sz="1200" dirty="0">
              <a:latin typeface="+mj-ea"/>
              <a:ea typeface="+mj-e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A100C3-4CE0-443B-82F6-F712C00B010A}"/>
              </a:ext>
            </a:extLst>
          </p:cNvPr>
          <p:cNvSpPr txBox="1"/>
          <p:nvPr/>
        </p:nvSpPr>
        <p:spPr>
          <a:xfrm>
            <a:off x="76200" y="59275"/>
            <a:ext cx="237757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 b="1" dirty="0">
                <a:latin typeface="+mj-ea"/>
                <a:ea typeface="+mj-ea"/>
              </a:rPr>
              <a:t>02. </a:t>
            </a:r>
            <a:r>
              <a:rPr lang="ko-KR" altLang="en-US" sz="2200" b="1" dirty="0">
                <a:latin typeface="+mj-ea"/>
                <a:ea typeface="+mj-ea"/>
              </a:rPr>
              <a:t>인권경영지침</a:t>
            </a:r>
          </a:p>
        </p:txBody>
      </p:sp>
      <p:sp>
        <p:nvSpPr>
          <p:cNvPr id="7" name="슬라이드 번호 개체 틀 2">
            <a:extLst>
              <a:ext uri="{FF2B5EF4-FFF2-40B4-BE49-F238E27FC236}">
                <a16:creationId xmlns:a16="http://schemas.microsoft.com/office/drawing/2014/main" id="{6A5AE4C4-F4A1-4DC5-AE97-8296ACC0C40F}"/>
              </a:ext>
            </a:extLst>
          </p:cNvPr>
          <p:cNvSpPr txBox="1">
            <a:spLocks/>
          </p:cNvSpPr>
          <p:nvPr/>
        </p:nvSpPr>
        <p:spPr>
          <a:xfrm>
            <a:off x="2657475" y="9586725"/>
            <a:ext cx="1543050" cy="2219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>
              <a:defRPr sz="1200"/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96265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DF04FD-29F6-4019-8881-093D9025C305}"/>
              </a:ext>
            </a:extLst>
          </p:cNvPr>
          <p:cNvSpPr txBox="1"/>
          <p:nvPr/>
        </p:nvSpPr>
        <p:spPr>
          <a:xfrm>
            <a:off x="44901" y="850900"/>
            <a:ext cx="6768199" cy="7925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400" b="1" dirty="0">
                <a:solidFill>
                  <a:srgbClr val="0C77C3"/>
                </a:solidFill>
                <a:latin typeface="+mj-ea"/>
                <a:ea typeface="+mj-ea"/>
              </a:rPr>
              <a:t>제</a:t>
            </a:r>
            <a:r>
              <a:rPr lang="en-US" altLang="ko-KR" sz="1400" b="1" dirty="0">
                <a:solidFill>
                  <a:srgbClr val="0C77C3"/>
                </a:solidFill>
                <a:latin typeface="+mj-ea"/>
                <a:ea typeface="+mj-ea"/>
              </a:rPr>
              <a:t>3</a:t>
            </a:r>
            <a:r>
              <a:rPr lang="ko-KR" altLang="en-US" sz="1400" b="1" dirty="0">
                <a:solidFill>
                  <a:srgbClr val="0C77C3"/>
                </a:solidFill>
                <a:latin typeface="+mj-ea"/>
                <a:ea typeface="+mj-ea"/>
              </a:rPr>
              <a:t>장 인권경영 체계</a:t>
            </a:r>
            <a:endParaRPr lang="en-US" altLang="ko-KR" sz="1400" b="1" dirty="0">
              <a:solidFill>
                <a:srgbClr val="0C77C3"/>
              </a:solidFill>
              <a:latin typeface="+mj-ea"/>
              <a:ea typeface="+mj-ea"/>
            </a:endParaRPr>
          </a:p>
          <a:p>
            <a:endParaRPr lang="en-US" altLang="ko-KR" sz="1300" dirty="0">
              <a:latin typeface="+mj-ea"/>
              <a:ea typeface="+mj-ea"/>
            </a:endParaRPr>
          </a:p>
          <a:p>
            <a:endParaRPr lang="en-US" altLang="ko-KR" sz="1300" dirty="0">
              <a:latin typeface="+mj-ea"/>
              <a:ea typeface="+mj-ea"/>
            </a:endParaRPr>
          </a:p>
          <a:p>
            <a:r>
              <a:rPr lang="ko-KR" altLang="en-US" sz="1300" b="1" dirty="0">
                <a:latin typeface="+mj-ea"/>
                <a:ea typeface="+mj-ea"/>
              </a:rPr>
              <a:t>제</a:t>
            </a:r>
            <a:r>
              <a:rPr lang="en-US" altLang="ko-KR" sz="1300" b="1" dirty="0">
                <a:latin typeface="+mj-ea"/>
                <a:ea typeface="+mj-ea"/>
              </a:rPr>
              <a:t>10</a:t>
            </a:r>
            <a:r>
              <a:rPr lang="ko-KR" altLang="en-US" sz="1300" b="1" dirty="0">
                <a:latin typeface="+mj-ea"/>
                <a:ea typeface="+mj-ea"/>
              </a:rPr>
              <a:t>조</a:t>
            </a:r>
            <a:r>
              <a:rPr lang="en-US" altLang="ko-KR" sz="1300" b="1" dirty="0">
                <a:latin typeface="+mj-ea"/>
                <a:ea typeface="+mj-ea"/>
              </a:rPr>
              <a:t>(</a:t>
            </a:r>
            <a:r>
              <a:rPr lang="ko-KR" altLang="en-US" sz="1300" b="1" dirty="0">
                <a:latin typeface="+mj-ea"/>
                <a:ea typeface="+mj-ea"/>
              </a:rPr>
              <a:t>인권경영 선언</a:t>
            </a:r>
            <a:r>
              <a:rPr lang="en-US" altLang="ko-KR" sz="1300" b="1" dirty="0">
                <a:latin typeface="+mj-ea"/>
                <a:ea typeface="+mj-ea"/>
              </a:rPr>
              <a:t>)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한솔은 모든 경영활동 과정에서 인간의 존엄과 가치를 보장하기</a:t>
            </a:r>
            <a:endParaRPr lang="en-US" altLang="ko-KR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  <a:p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위하여 인권경영을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선언하며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임직원은 선언을 인권경영의 행동규범 및 가치판단을</a:t>
            </a:r>
            <a:endParaRPr lang="en-US" altLang="ko-KR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  <a:p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기준으로 삼고 실천한다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.</a:t>
            </a:r>
          </a:p>
          <a:p>
            <a:endParaRPr lang="en-US" altLang="ko-KR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  <a:p>
            <a:r>
              <a:rPr lang="ko-KR" altLang="en-US" sz="1300" b="1" dirty="0">
                <a:latin typeface="+mj-ea"/>
                <a:ea typeface="+mj-ea"/>
              </a:rPr>
              <a:t>제</a:t>
            </a:r>
            <a:r>
              <a:rPr lang="en-US" altLang="ko-KR" sz="1300" b="1" dirty="0">
                <a:latin typeface="+mj-ea"/>
                <a:ea typeface="+mj-ea"/>
              </a:rPr>
              <a:t>11</a:t>
            </a:r>
            <a:r>
              <a:rPr lang="ko-KR" altLang="en-US" sz="1300" b="1" dirty="0">
                <a:latin typeface="+mj-ea"/>
                <a:ea typeface="+mj-ea"/>
              </a:rPr>
              <a:t>조</a:t>
            </a:r>
            <a:r>
              <a:rPr lang="en-US" altLang="ko-KR" sz="1300" b="1" dirty="0">
                <a:latin typeface="+mj-ea"/>
                <a:ea typeface="+mj-ea"/>
              </a:rPr>
              <a:t>(</a:t>
            </a:r>
            <a:r>
              <a:rPr lang="ko-KR" altLang="en-US" sz="1300" b="1" dirty="0">
                <a:latin typeface="+mj-ea"/>
                <a:ea typeface="+mj-ea"/>
              </a:rPr>
              <a:t>인권경영 담당자</a:t>
            </a:r>
            <a:r>
              <a:rPr lang="en-US" altLang="ko-KR" sz="1300" b="1" dirty="0">
                <a:latin typeface="+mj-ea"/>
                <a:ea typeface="+mj-ea"/>
              </a:rPr>
              <a:t>)</a:t>
            </a:r>
            <a:endParaRPr lang="en-US" altLang="ko-KR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  <a:p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① 한솔은 인권증진을 위한 규제 절차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교육 등을 체계적으로 시행하기 위해</a:t>
            </a:r>
            <a:endParaRPr lang="en-US" altLang="ko-KR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  <a:p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   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인권경영 담당자를 둔다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.</a:t>
            </a:r>
          </a:p>
          <a:p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② 인권경영 담당자의 업무와 기능은 다음과 같다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.</a:t>
            </a:r>
          </a:p>
          <a:p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     -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인권증진 계획 수립 및 시행에 관한 사항</a:t>
            </a:r>
            <a:endParaRPr lang="en-US" altLang="ko-KR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  <a:p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     -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인권교육의 시행에 관한 사항</a:t>
            </a:r>
            <a:endParaRPr lang="en-US" altLang="ko-KR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  <a:p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     -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인권침해 사안에 대한 구제 조치에 관한 사항</a:t>
            </a:r>
            <a:endParaRPr lang="en-US" altLang="ko-KR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  <a:p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     -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그 밖에 인권경영 관련 심의가 필요하다고 결정한 사항</a:t>
            </a:r>
            <a:endParaRPr lang="en-US" altLang="ko-KR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  <a:p>
            <a:endParaRPr lang="en-US" altLang="ko-KR" sz="1300" dirty="0">
              <a:latin typeface="+mj-ea"/>
              <a:ea typeface="+mj-ea"/>
            </a:endParaRPr>
          </a:p>
          <a:p>
            <a:r>
              <a:rPr lang="ko-KR" altLang="en-US" sz="1300" b="1" dirty="0">
                <a:latin typeface="+mj-ea"/>
                <a:ea typeface="+mj-ea"/>
              </a:rPr>
              <a:t>제</a:t>
            </a:r>
            <a:r>
              <a:rPr lang="en-US" altLang="ko-KR" sz="1300" b="1" dirty="0">
                <a:latin typeface="+mj-ea"/>
                <a:ea typeface="+mj-ea"/>
              </a:rPr>
              <a:t>12</a:t>
            </a:r>
            <a:r>
              <a:rPr lang="ko-KR" altLang="en-US" sz="1300" b="1" dirty="0">
                <a:latin typeface="+mj-ea"/>
                <a:ea typeface="+mj-ea"/>
              </a:rPr>
              <a:t>조</a:t>
            </a:r>
            <a:r>
              <a:rPr lang="en-US" altLang="ko-KR" sz="1300" b="1" dirty="0">
                <a:latin typeface="+mj-ea"/>
                <a:ea typeface="+mj-ea"/>
              </a:rPr>
              <a:t>(</a:t>
            </a:r>
            <a:r>
              <a:rPr lang="ko-KR" altLang="en-US" sz="1300" b="1" dirty="0">
                <a:latin typeface="+mj-ea"/>
                <a:ea typeface="+mj-ea"/>
              </a:rPr>
              <a:t>인권교육</a:t>
            </a:r>
            <a:r>
              <a:rPr lang="en-US" altLang="ko-KR" sz="1300" b="1" dirty="0">
                <a:latin typeface="+mj-ea"/>
                <a:ea typeface="+mj-ea"/>
              </a:rPr>
              <a:t>)</a:t>
            </a:r>
            <a:endParaRPr lang="en-US" altLang="ko-KR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  <a:p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모든 임직원의 인권의식을 높이기 위한 인권관련 교육을 연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1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회 이상 실시하며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,</a:t>
            </a:r>
          </a:p>
          <a:p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교육 방법과 시기는 선택할 수 있다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.</a:t>
            </a:r>
          </a:p>
          <a:p>
            <a:endParaRPr lang="en-US" altLang="ko-KR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  <a:p>
            <a:r>
              <a:rPr lang="ko-KR" altLang="en-US" sz="1300" b="1" dirty="0">
                <a:latin typeface="+mj-ea"/>
              </a:rPr>
              <a:t>제</a:t>
            </a:r>
            <a:r>
              <a:rPr lang="en-US" altLang="ko-KR" sz="1300" b="1" dirty="0">
                <a:latin typeface="+mj-ea"/>
              </a:rPr>
              <a:t>13</a:t>
            </a:r>
            <a:r>
              <a:rPr lang="ko-KR" altLang="en-US" sz="1300" b="1" dirty="0">
                <a:latin typeface="+mj-ea"/>
              </a:rPr>
              <a:t>조</a:t>
            </a:r>
            <a:r>
              <a:rPr lang="en-US" altLang="ko-KR" sz="1300" b="1" dirty="0">
                <a:latin typeface="+mj-ea"/>
              </a:rPr>
              <a:t>(</a:t>
            </a:r>
            <a:r>
              <a:rPr lang="ko-KR" altLang="en-US" sz="1300" b="1" dirty="0">
                <a:latin typeface="+mj-ea"/>
              </a:rPr>
              <a:t>인권이행 활동지원</a:t>
            </a:r>
            <a:r>
              <a:rPr lang="en-US" altLang="ko-KR" sz="1300" b="1" dirty="0">
                <a:latin typeface="+mj-ea"/>
              </a:rPr>
              <a:t>)</a:t>
            </a:r>
            <a:endParaRPr lang="en-US" altLang="ko-KR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</a:endParaRPr>
          </a:p>
          <a:p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</a:rPr>
              <a:t>  한솔은 인권 보호 및 가치 증진을 확산하기 위해 필요한 조치를 취할 수 있으며 인권</a:t>
            </a:r>
            <a:endParaRPr lang="en-US" altLang="ko-KR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</a:endParaRPr>
          </a:p>
          <a:p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관련 기관 또는 단체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이해관계자에 대하여 지원을 할 수 있다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.</a:t>
            </a:r>
          </a:p>
          <a:p>
            <a:endParaRPr lang="en-US" altLang="ko-KR" sz="1300" dirty="0">
              <a:latin typeface="+mj-ea"/>
              <a:ea typeface="+mj-ea"/>
            </a:endParaRPr>
          </a:p>
          <a:p>
            <a:endParaRPr lang="en-US" altLang="ko-KR" sz="1300" dirty="0">
              <a:latin typeface="+mj-ea"/>
              <a:ea typeface="+mj-ea"/>
            </a:endParaRPr>
          </a:p>
          <a:p>
            <a:pPr algn="ctr"/>
            <a:r>
              <a:rPr lang="ko-KR" altLang="en-US" sz="1400" b="1" dirty="0">
                <a:solidFill>
                  <a:srgbClr val="0C77C3"/>
                </a:solidFill>
                <a:latin typeface="+mj-ea"/>
                <a:ea typeface="+mj-ea"/>
              </a:rPr>
              <a:t>제</a:t>
            </a:r>
            <a:r>
              <a:rPr lang="en-US" altLang="ko-KR" sz="1400" b="1" dirty="0">
                <a:solidFill>
                  <a:srgbClr val="0C77C3"/>
                </a:solidFill>
                <a:latin typeface="+mj-ea"/>
                <a:ea typeface="+mj-ea"/>
              </a:rPr>
              <a:t>4</a:t>
            </a:r>
            <a:r>
              <a:rPr lang="ko-KR" altLang="en-US" sz="1400" b="1" dirty="0">
                <a:solidFill>
                  <a:srgbClr val="0C77C3"/>
                </a:solidFill>
                <a:latin typeface="+mj-ea"/>
                <a:ea typeface="+mj-ea"/>
              </a:rPr>
              <a:t>장 인권침해 구제</a:t>
            </a:r>
            <a:endParaRPr lang="en-US" altLang="ko-KR" sz="1400" b="1" dirty="0">
              <a:solidFill>
                <a:srgbClr val="0C77C3"/>
              </a:solidFill>
              <a:latin typeface="+mj-ea"/>
              <a:ea typeface="+mj-ea"/>
            </a:endParaRPr>
          </a:p>
          <a:p>
            <a:endParaRPr lang="en-US" altLang="ko-KR" sz="1300" dirty="0">
              <a:latin typeface="+mj-ea"/>
              <a:ea typeface="+mj-ea"/>
            </a:endParaRPr>
          </a:p>
          <a:p>
            <a:endParaRPr lang="en-US" altLang="ko-KR" sz="1300" dirty="0">
              <a:latin typeface="+mj-ea"/>
              <a:ea typeface="+mj-ea"/>
            </a:endParaRPr>
          </a:p>
          <a:p>
            <a:r>
              <a:rPr lang="ko-KR" altLang="en-US" sz="1300" b="1" dirty="0">
                <a:latin typeface="+mj-ea"/>
                <a:ea typeface="+mj-ea"/>
              </a:rPr>
              <a:t>제</a:t>
            </a:r>
            <a:r>
              <a:rPr lang="en-US" altLang="ko-KR" sz="1300" b="1" dirty="0">
                <a:latin typeface="+mj-ea"/>
                <a:ea typeface="+mj-ea"/>
              </a:rPr>
              <a:t>14</a:t>
            </a:r>
            <a:r>
              <a:rPr lang="ko-KR" altLang="en-US" sz="1300" b="1" dirty="0">
                <a:latin typeface="+mj-ea"/>
                <a:ea typeface="+mj-ea"/>
              </a:rPr>
              <a:t>조</a:t>
            </a:r>
            <a:r>
              <a:rPr lang="en-US" altLang="ko-KR" sz="1300" b="1" dirty="0">
                <a:latin typeface="+mj-ea"/>
                <a:ea typeface="+mj-ea"/>
              </a:rPr>
              <a:t>(</a:t>
            </a:r>
            <a:r>
              <a:rPr lang="ko-KR" altLang="en-US" sz="1300" b="1" dirty="0">
                <a:latin typeface="+mj-ea"/>
                <a:ea typeface="+mj-ea"/>
              </a:rPr>
              <a:t>인권침해 구제절차</a:t>
            </a:r>
            <a:r>
              <a:rPr lang="en-US" altLang="ko-KR" sz="1300" b="1" dirty="0">
                <a:latin typeface="+mj-ea"/>
                <a:ea typeface="+mj-ea"/>
              </a:rPr>
              <a:t>)</a:t>
            </a:r>
          </a:p>
          <a:p>
            <a:r>
              <a:rPr lang="ko-KR" altLang="en-US" sz="1300" dirty="0">
                <a:latin typeface="+mj-ea"/>
                <a:ea typeface="+mj-ea"/>
              </a:rPr>
              <a:t> 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</a:rPr>
              <a:t>① 인권을 침해당했거나 타인의 침해 사실을 알게 된 경우 누구든지 인권경영 담당자</a:t>
            </a:r>
            <a:endParaRPr lang="en-US" altLang="ko-KR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</a:endParaRPr>
          </a:p>
          <a:p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</a:rPr>
              <a:t>     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</a:rPr>
              <a:t>에게 신고할 수 있다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</a:rPr>
              <a:t>.</a:t>
            </a:r>
          </a:p>
          <a:p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</a:rPr>
              <a:t>  ② 인권경영 담당자는 인권침해 행위자에게 침해 행위를 중지하도록 권고할 수 </a:t>
            </a:r>
            <a:r>
              <a:rPr lang="ko-KR" altLang="en-US" sz="13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</a:rPr>
              <a:t>있으</a:t>
            </a:r>
            <a:endParaRPr lang="en-US" altLang="ko-KR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</a:endParaRPr>
          </a:p>
          <a:p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</a:rPr>
              <a:t>     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</a:rPr>
              <a:t>며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</a:rPr>
              <a:t>,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</a:rPr>
              <a:t>내부지침에 따른 징계를 요구하거나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</a:rPr>
              <a:t>,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</a:rPr>
              <a:t>국가인권위원회 또는 수사기관 등에 신고</a:t>
            </a:r>
            <a:endParaRPr lang="en-US" altLang="ko-KR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</a:endParaRPr>
          </a:p>
          <a:p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</a:rPr>
              <a:t>     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</a:rPr>
              <a:t>할 수 있다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</a:rPr>
              <a:t>.</a:t>
            </a:r>
          </a:p>
          <a:p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</a:rPr>
              <a:t>  ③ 인권침해 구제에 대한 세부 절차와 방법은 인권경영 운영지침서에 따라 운영한다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</a:rPr>
              <a:t>.</a:t>
            </a:r>
            <a:endParaRPr lang="en-US" altLang="ko-KR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  <a:p>
            <a:endParaRPr lang="en-US" altLang="ko-KR" sz="1300" dirty="0">
              <a:latin typeface="+mj-ea"/>
              <a:ea typeface="+mj-ea"/>
            </a:endParaRPr>
          </a:p>
          <a:p>
            <a:r>
              <a:rPr lang="ko-KR" altLang="en-US" sz="1300" b="1" dirty="0">
                <a:latin typeface="+mj-ea"/>
                <a:ea typeface="+mj-ea"/>
              </a:rPr>
              <a:t>제</a:t>
            </a:r>
            <a:r>
              <a:rPr lang="en-US" altLang="ko-KR" sz="1300" b="1" dirty="0">
                <a:latin typeface="+mj-ea"/>
                <a:ea typeface="+mj-ea"/>
              </a:rPr>
              <a:t>15</a:t>
            </a:r>
            <a:r>
              <a:rPr lang="ko-KR" altLang="en-US" sz="1300" b="1" dirty="0">
                <a:latin typeface="+mj-ea"/>
                <a:ea typeface="+mj-ea"/>
              </a:rPr>
              <a:t>조</a:t>
            </a:r>
            <a:r>
              <a:rPr lang="en-US" altLang="ko-KR" sz="1300" b="1" dirty="0">
                <a:latin typeface="+mj-ea"/>
                <a:ea typeface="+mj-ea"/>
              </a:rPr>
              <a:t>(</a:t>
            </a:r>
            <a:r>
              <a:rPr lang="ko-KR" altLang="en-US" sz="1300" b="1" dirty="0">
                <a:latin typeface="+mj-ea"/>
                <a:ea typeface="+mj-ea"/>
              </a:rPr>
              <a:t>신고인의 신분보장</a:t>
            </a:r>
            <a:r>
              <a:rPr lang="en-US" altLang="ko-KR" sz="1300" b="1" dirty="0">
                <a:latin typeface="+mj-ea"/>
                <a:ea typeface="+mj-ea"/>
              </a:rPr>
              <a:t>)</a:t>
            </a:r>
          </a:p>
          <a:p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인권경영 담당자 등은 신고인에 대하여 비밀을 보장하여야 하며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신고인이 신고에</a:t>
            </a:r>
            <a:endParaRPr lang="en-US" altLang="ko-KR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  <a:p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따른 불이익을 받지 않도록 필요한 조치를 취하여야 한다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.</a:t>
            </a:r>
            <a:endParaRPr lang="ko-KR" altLang="en-US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A100C3-4CE0-443B-82F6-F712C00B010A}"/>
              </a:ext>
            </a:extLst>
          </p:cNvPr>
          <p:cNvSpPr txBox="1"/>
          <p:nvPr/>
        </p:nvSpPr>
        <p:spPr>
          <a:xfrm>
            <a:off x="76200" y="59275"/>
            <a:ext cx="237757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 b="1" dirty="0">
                <a:latin typeface="+mj-ea"/>
                <a:ea typeface="+mj-ea"/>
              </a:rPr>
              <a:t>02. </a:t>
            </a:r>
            <a:r>
              <a:rPr lang="ko-KR" altLang="en-US" sz="2200" b="1" dirty="0">
                <a:latin typeface="+mj-ea"/>
                <a:ea typeface="+mj-ea"/>
              </a:rPr>
              <a:t>인권경영지침</a:t>
            </a:r>
          </a:p>
        </p:txBody>
      </p:sp>
      <p:sp>
        <p:nvSpPr>
          <p:cNvPr id="6" name="슬라이드 번호 개체 틀 2">
            <a:extLst>
              <a:ext uri="{FF2B5EF4-FFF2-40B4-BE49-F238E27FC236}">
                <a16:creationId xmlns:a16="http://schemas.microsoft.com/office/drawing/2014/main" id="{42EBFBC0-00C7-4A8D-A68D-C0D885149610}"/>
              </a:ext>
            </a:extLst>
          </p:cNvPr>
          <p:cNvSpPr txBox="1">
            <a:spLocks/>
          </p:cNvSpPr>
          <p:nvPr/>
        </p:nvSpPr>
        <p:spPr>
          <a:xfrm>
            <a:off x="2657475" y="9586725"/>
            <a:ext cx="1543050" cy="2219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>
              <a:defRPr sz="1200"/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6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97026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DF04FD-29F6-4019-8881-093D9025C305}"/>
              </a:ext>
            </a:extLst>
          </p:cNvPr>
          <p:cNvSpPr txBox="1"/>
          <p:nvPr/>
        </p:nvSpPr>
        <p:spPr>
          <a:xfrm>
            <a:off x="80167" y="850900"/>
            <a:ext cx="6564618" cy="33085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300" b="1" dirty="0">
                <a:latin typeface="+mj-ea"/>
                <a:ea typeface="+mj-ea"/>
              </a:rPr>
              <a:t>제</a:t>
            </a:r>
            <a:r>
              <a:rPr lang="en-US" altLang="ko-KR" sz="1300" b="1" dirty="0">
                <a:latin typeface="+mj-ea"/>
                <a:ea typeface="+mj-ea"/>
              </a:rPr>
              <a:t>16</a:t>
            </a:r>
            <a:r>
              <a:rPr lang="ko-KR" altLang="en-US" sz="1300" b="1" dirty="0">
                <a:latin typeface="+mj-ea"/>
                <a:ea typeface="+mj-ea"/>
              </a:rPr>
              <a:t>조</a:t>
            </a:r>
            <a:r>
              <a:rPr lang="en-US" altLang="ko-KR" sz="1300" b="1" dirty="0">
                <a:latin typeface="+mj-ea"/>
                <a:ea typeface="+mj-ea"/>
              </a:rPr>
              <a:t>(</a:t>
            </a:r>
            <a:r>
              <a:rPr lang="ko-KR" altLang="en-US" sz="1300" b="1" dirty="0">
                <a:latin typeface="+mj-ea"/>
                <a:ea typeface="+mj-ea"/>
              </a:rPr>
              <a:t>인권침해여부에 대한 상담</a:t>
            </a:r>
            <a:r>
              <a:rPr lang="en-US" altLang="ko-KR" sz="1300" b="1" dirty="0">
                <a:latin typeface="+mj-ea"/>
                <a:ea typeface="+mj-ea"/>
              </a:rPr>
              <a:t>)</a:t>
            </a:r>
          </a:p>
          <a:p>
            <a:r>
              <a:rPr lang="en-US" altLang="ko-KR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임직원은 직무를 수행하면서 지침 위반 여부가 분명하지 아니한 때에는 인권경영</a:t>
            </a:r>
            <a:endParaRPr lang="en-US" altLang="ko-KR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  <a:p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담당자와 상담한 후 처리할 수 있으며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상담이 원활하게 이루어질 수 있도록 소통</a:t>
            </a:r>
            <a:endParaRPr lang="en-US" altLang="ko-KR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  <a:p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채널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3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담당실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설치 등 필요한 조치를 취할 수 있다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.</a:t>
            </a:r>
          </a:p>
          <a:p>
            <a:endParaRPr lang="en-US" altLang="ko-KR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  <a:p>
            <a:r>
              <a:rPr lang="ko-KR" altLang="en-US" sz="1300" b="1" dirty="0">
                <a:latin typeface="+mj-ea"/>
                <a:ea typeface="+mj-ea"/>
              </a:rPr>
              <a:t>제</a:t>
            </a:r>
            <a:r>
              <a:rPr lang="en-US" altLang="ko-KR" sz="1300" b="1" dirty="0">
                <a:latin typeface="+mj-ea"/>
                <a:ea typeface="+mj-ea"/>
              </a:rPr>
              <a:t>17</a:t>
            </a:r>
            <a:r>
              <a:rPr lang="ko-KR" altLang="en-US" sz="1300" b="1" dirty="0">
                <a:latin typeface="+mj-ea"/>
                <a:ea typeface="+mj-ea"/>
              </a:rPr>
              <a:t>조</a:t>
            </a:r>
            <a:r>
              <a:rPr lang="en-US" altLang="ko-KR" sz="1300" b="1" dirty="0">
                <a:latin typeface="+mj-ea"/>
                <a:ea typeface="+mj-ea"/>
              </a:rPr>
              <a:t>(</a:t>
            </a:r>
            <a:r>
              <a:rPr lang="ko-KR" altLang="en-US" sz="1300" b="1" dirty="0">
                <a:latin typeface="+mj-ea"/>
                <a:ea typeface="+mj-ea"/>
              </a:rPr>
              <a:t>시정과 조치</a:t>
            </a:r>
            <a:r>
              <a:rPr lang="en-US" altLang="ko-KR" sz="1300" b="1" dirty="0">
                <a:latin typeface="+mj-ea"/>
                <a:ea typeface="+mj-ea"/>
              </a:rPr>
              <a:t>)</a:t>
            </a:r>
            <a:endParaRPr lang="en-US" altLang="ko-KR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  <a:p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인권침해 사실 및 지침 위반 사항에 대하여 시정하여야 하고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고의 또는 과실로</a:t>
            </a:r>
            <a:endParaRPr lang="en-US" altLang="ko-KR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  <a:p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인권침해행위를 한 임직원에 대하여는 인사조치 및 재발방지 교육 등 필요한 조치를</a:t>
            </a:r>
            <a:endParaRPr lang="en-US" altLang="ko-KR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  <a:p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하여야 한다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.</a:t>
            </a:r>
          </a:p>
          <a:p>
            <a:endParaRPr lang="en-US" altLang="ko-KR" sz="1300" dirty="0">
              <a:latin typeface="+mj-ea"/>
              <a:ea typeface="+mj-ea"/>
            </a:endParaRPr>
          </a:p>
          <a:p>
            <a:endParaRPr lang="en-US" altLang="ko-KR" sz="1300" dirty="0">
              <a:latin typeface="+mj-ea"/>
              <a:ea typeface="+mj-ea"/>
            </a:endParaRPr>
          </a:p>
          <a:p>
            <a:pPr algn="ctr"/>
            <a:r>
              <a:rPr lang="ko-KR" altLang="en-US" sz="1400" b="1" dirty="0">
                <a:latin typeface="+mj-ea"/>
                <a:ea typeface="+mj-ea"/>
              </a:rPr>
              <a:t>부  칙</a:t>
            </a:r>
            <a:endParaRPr lang="en-US" altLang="ko-KR" sz="1400" b="1" dirty="0">
              <a:latin typeface="+mj-ea"/>
              <a:ea typeface="+mj-ea"/>
            </a:endParaRPr>
          </a:p>
          <a:p>
            <a:endParaRPr lang="en-US" altLang="ko-KR" sz="1300" dirty="0">
              <a:latin typeface="+mj-ea"/>
              <a:ea typeface="+mj-ea"/>
            </a:endParaRPr>
          </a:p>
          <a:p>
            <a:endParaRPr lang="en-US" altLang="ko-KR" sz="1300" dirty="0">
              <a:latin typeface="+mj-ea"/>
              <a:ea typeface="+mj-ea"/>
            </a:endParaRPr>
          </a:p>
          <a:p>
            <a:r>
              <a:rPr lang="ko-KR" altLang="en-US" sz="1300" b="1" dirty="0">
                <a:latin typeface="+mj-ea"/>
                <a:ea typeface="+mj-ea"/>
              </a:rPr>
              <a:t>제</a:t>
            </a:r>
            <a:r>
              <a:rPr lang="en-US" altLang="ko-KR" sz="1300" b="1" dirty="0">
                <a:latin typeface="+mj-ea"/>
                <a:ea typeface="+mj-ea"/>
              </a:rPr>
              <a:t>1</a:t>
            </a:r>
            <a:r>
              <a:rPr lang="ko-KR" altLang="en-US" sz="1300" b="1" dirty="0">
                <a:latin typeface="+mj-ea"/>
                <a:ea typeface="+mj-ea"/>
              </a:rPr>
              <a:t>조</a:t>
            </a:r>
            <a:r>
              <a:rPr lang="en-US" altLang="ko-KR" sz="1300" b="1" dirty="0">
                <a:latin typeface="+mj-ea"/>
                <a:ea typeface="+mj-ea"/>
              </a:rPr>
              <a:t>(</a:t>
            </a:r>
            <a:r>
              <a:rPr lang="ko-KR" altLang="en-US" sz="1300" b="1" dirty="0">
                <a:latin typeface="+mj-ea"/>
                <a:ea typeface="+mj-ea"/>
              </a:rPr>
              <a:t>시행일</a:t>
            </a:r>
            <a:r>
              <a:rPr lang="en-US" altLang="ko-KR" sz="1300" b="1" dirty="0">
                <a:latin typeface="+mj-ea"/>
                <a:ea typeface="+mj-ea"/>
              </a:rPr>
              <a:t>)</a:t>
            </a:r>
          </a:p>
          <a:p>
            <a:r>
              <a:rPr lang="ko-KR" altLang="en-US" sz="1300" dirty="0">
                <a:latin typeface="+mj-ea"/>
                <a:ea typeface="+mj-ea"/>
              </a:rPr>
              <a:t>  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</a:rPr>
              <a:t>(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</a:rPr>
              <a:t>시행일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</a:rPr>
              <a:t>) </a:t>
            </a:r>
            <a:r>
              <a:rPr lang="ko-K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</a:rPr>
              <a:t>이 지침은 공고한 날부터 시행한다</a:t>
            </a:r>
            <a:r>
              <a:rPr lang="en-US" altLang="ko-K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</a:rPr>
              <a:t>.</a:t>
            </a:r>
            <a:endParaRPr lang="ko-KR" altLang="en-US" sz="13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A100C3-4CE0-443B-82F6-F712C00B010A}"/>
              </a:ext>
            </a:extLst>
          </p:cNvPr>
          <p:cNvSpPr txBox="1"/>
          <p:nvPr/>
        </p:nvSpPr>
        <p:spPr>
          <a:xfrm>
            <a:off x="76200" y="59275"/>
            <a:ext cx="237757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 b="1" dirty="0">
                <a:latin typeface="+mj-ea"/>
                <a:ea typeface="+mj-ea"/>
              </a:rPr>
              <a:t>02. </a:t>
            </a:r>
            <a:r>
              <a:rPr lang="ko-KR" altLang="en-US" sz="2200" b="1" dirty="0">
                <a:latin typeface="+mj-ea"/>
                <a:ea typeface="+mj-ea"/>
              </a:rPr>
              <a:t>인권경영지침</a:t>
            </a:r>
          </a:p>
        </p:txBody>
      </p:sp>
      <p:sp>
        <p:nvSpPr>
          <p:cNvPr id="6" name="슬라이드 번호 개체 틀 2">
            <a:extLst>
              <a:ext uri="{FF2B5EF4-FFF2-40B4-BE49-F238E27FC236}">
                <a16:creationId xmlns:a16="http://schemas.microsoft.com/office/drawing/2014/main" id="{E1ED2FD9-317A-4E3E-9AF7-4BCD2F88F019}"/>
              </a:ext>
            </a:extLst>
          </p:cNvPr>
          <p:cNvSpPr txBox="1">
            <a:spLocks/>
          </p:cNvSpPr>
          <p:nvPr/>
        </p:nvSpPr>
        <p:spPr>
          <a:xfrm>
            <a:off x="2657475" y="9586725"/>
            <a:ext cx="1543050" cy="2219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>
              <a:defRPr sz="1200"/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/>
              <a:t>7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47431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70C513D5-238B-45FB-8A93-DBC060D126B0}"/>
              </a:ext>
            </a:extLst>
          </p:cNvPr>
          <p:cNvSpPr txBox="1"/>
          <p:nvPr/>
        </p:nvSpPr>
        <p:spPr>
          <a:xfrm>
            <a:off x="2448977" y="3598389"/>
            <a:ext cx="30588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b="1" dirty="0">
                <a:solidFill>
                  <a:srgbClr val="0C77C3"/>
                </a:solidFill>
              </a:rPr>
              <a:t>인권침해 기준</a:t>
            </a:r>
          </a:p>
        </p:txBody>
      </p:sp>
      <p:sp>
        <p:nvSpPr>
          <p:cNvPr id="15" name="눈물 방울 14">
            <a:extLst>
              <a:ext uri="{FF2B5EF4-FFF2-40B4-BE49-F238E27FC236}">
                <a16:creationId xmlns:a16="http://schemas.microsoft.com/office/drawing/2014/main" id="{D1702252-6D79-4545-93ED-E286A437A993}"/>
              </a:ext>
            </a:extLst>
          </p:cNvPr>
          <p:cNvSpPr/>
          <p:nvPr/>
        </p:nvSpPr>
        <p:spPr>
          <a:xfrm rot="5400000">
            <a:off x="1350172" y="3051350"/>
            <a:ext cx="870205" cy="870205"/>
          </a:xfrm>
          <a:prstGeom prst="teardrop">
            <a:avLst/>
          </a:prstGeom>
          <a:solidFill>
            <a:srgbClr val="0C77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wrap="square" lIns="0" tIns="0" rIns="0" bIns="0" rtlCol="0" anchor="ctr"/>
          <a:lstStyle/>
          <a:p>
            <a:pPr algn="ctr"/>
            <a:endParaRPr lang="ko-KR" altLang="en-US" sz="3200" b="1" dirty="0">
              <a:latin typeface="+mj-ea"/>
              <a:ea typeface="+mj-ea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513731B-0015-4A73-A2ED-FCB2A5495C46}"/>
              </a:ext>
            </a:extLst>
          </p:cNvPr>
          <p:cNvSpPr txBox="1"/>
          <p:nvPr/>
        </p:nvSpPr>
        <p:spPr>
          <a:xfrm rot="16200000">
            <a:off x="1370891" y="3146930"/>
            <a:ext cx="828765" cy="6790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b="1">
                <a:solidFill>
                  <a:schemeClr val="lt1"/>
                </a:solidFill>
                <a:latin typeface="+mj-ea"/>
                <a:ea typeface="+mj-ea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3200" dirty="0"/>
              <a:t>03</a:t>
            </a:r>
            <a:endParaRPr lang="ko-KR" altLang="en-US" sz="3200" dirty="0"/>
          </a:p>
        </p:txBody>
      </p:sp>
      <p:sp>
        <p:nvSpPr>
          <p:cNvPr id="8" name="슬라이드 번호 개체 틀 2">
            <a:extLst>
              <a:ext uri="{FF2B5EF4-FFF2-40B4-BE49-F238E27FC236}">
                <a16:creationId xmlns:a16="http://schemas.microsoft.com/office/drawing/2014/main" id="{B0169883-E8B9-4BDF-9466-68C4CB324D5B}"/>
              </a:ext>
            </a:extLst>
          </p:cNvPr>
          <p:cNvSpPr txBox="1">
            <a:spLocks/>
          </p:cNvSpPr>
          <p:nvPr/>
        </p:nvSpPr>
        <p:spPr>
          <a:xfrm>
            <a:off x="2657475" y="9586725"/>
            <a:ext cx="1543050" cy="2219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>
              <a:defRPr sz="1200"/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8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04049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463</TotalTime>
  <Words>2299</Words>
  <Application>Microsoft Office PowerPoint</Application>
  <PresentationFormat>A4 용지(210x297mm)</PresentationFormat>
  <Paragraphs>382</Paragraphs>
  <Slides>21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21</vt:i4>
      </vt:variant>
    </vt:vector>
  </HeadingPairs>
  <TitlesOfParts>
    <vt:vector size="29" baseType="lpstr">
      <vt:lpstr>굴림</vt:lpstr>
      <vt:lpstr>맑은 고딕</vt:lpstr>
      <vt:lpstr>맑은 고딕 (본문)</vt:lpstr>
      <vt:lpstr>Arial</vt:lpstr>
      <vt:lpstr>Calibri</vt:lpstr>
      <vt:lpstr>Calibri Light</vt:lpstr>
      <vt:lpstr>Office 테마</vt:lpstr>
      <vt:lpstr>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hansol</dc:creator>
  <cp:lastModifiedBy>hansol</cp:lastModifiedBy>
  <cp:revision>38</cp:revision>
  <cp:lastPrinted>2023-03-29T23:33:56Z</cp:lastPrinted>
  <dcterms:created xsi:type="dcterms:W3CDTF">2023-03-05T11:19:02Z</dcterms:created>
  <dcterms:modified xsi:type="dcterms:W3CDTF">2023-03-29T23:46:00Z</dcterms:modified>
</cp:coreProperties>
</file>