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0" r:id="rId4"/>
    <p:sldId id="263" r:id="rId5"/>
    <p:sldId id="257" r:id="rId6"/>
    <p:sldId id="258" r:id="rId7"/>
    <p:sldId id="261" r:id="rId8"/>
    <p:sldId id="262" r:id="rId9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12" autoAdjust="0"/>
    <p:restoredTop sz="94660"/>
  </p:normalViewPr>
  <p:slideViewPr>
    <p:cSldViewPr>
      <p:cViewPr varScale="1">
        <p:scale>
          <a:sx n="102" d="100"/>
          <a:sy n="102" d="100"/>
        </p:scale>
        <p:origin x="3437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E1DC2-F682-46E8-8729-EAD271C64F7C}" type="datetimeFigureOut">
              <a:rPr lang="ko-KR" altLang="en-US" smtClean="0"/>
              <a:t>2024-11-19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7A4C7-2B11-4BA4-9D8A-D888396D48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3308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7A4C7-2B11-4BA4-9D8A-D888396D48CF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4201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7A4C7-2B11-4BA4-9D8A-D888396D48CF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4201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7A4C7-2B11-4BA4-9D8A-D888396D48CF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9882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7A4C7-2B11-4BA4-9D8A-D888396D48CF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2206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7A4C7-2B11-4BA4-9D8A-D888396D48CF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6451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48AC-AB6D-41B0-ADAD-C8BFD0FE87A1}" type="datetime1">
              <a:rPr lang="ko-KR" altLang="en-US" smtClean="0"/>
              <a:t>2024-11-19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2D4C-927A-49A8-90CF-F17F65E451BD}" type="datetime1">
              <a:rPr lang="ko-KR" altLang="en-US" smtClean="0"/>
              <a:t>2024-11-19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521DB-A51E-4639-8D8D-F90B99DF0E7E}" type="datetime1">
              <a:rPr lang="ko-KR" altLang="en-US" smtClean="0"/>
              <a:t>2024-11-19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A0CB-F1BC-4EE9-A854-B01E3E4947D8}" type="datetime1">
              <a:rPr lang="ko-KR" altLang="en-US" smtClean="0"/>
              <a:t>2024-11-19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5B16-BF0E-4D95-B33C-84C7BAB09338}" type="datetime1">
              <a:rPr lang="ko-KR" altLang="en-US" smtClean="0"/>
              <a:t>2024-11-19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CC41D-7680-4FBA-BDF7-B59B5BD966CA}" type="datetime1">
              <a:rPr lang="ko-KR" altLang="en-US" smtClean="0"/>
              <a:t>2024-11-19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C0D4-9BD9-46D5-9190-5428F7C2B244}" type="datetime1">
              <a:rPr lang="ko-KR" altLang="en-US" smtClean="0"/>
              <a:t>2024-11-19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9A42-D67F-4F50-A51B-E6B9E5DD543D}" type="datetime1">
              <a:rPr lang="ko-KR" altLang="en-US" smtClean="0"/>
              <a:t>2024-11-19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BBC6-9AAD-4572-97BE-45ECB732E81A}" type="datetime1">
              <a:rPr lang="ko-KR" altLang="en-US" smtClean="0"/>
              <a:t>2024-11-19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290F-78E3-40F5-BD97-7E43D0E870CC}" type="datetime1">
              <a:rPr lang="ko-KR" altLang="en-US" smtClean="0"/>
              <a:t>2024-11-19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B87C-B242-495D-982C-ED071ACDA772}" type="datetime1">
              <a:rPr lang="ko-KR" altLang="en-US" smtClean="0"/>
              <a:t>2024-11-19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4BB51-DA4C-4B86-BF22-120B35B41421}" type="datetime1">
              <a:rPr lang="ko-KR" altLang="en-US" smtClean="0"/>
              <a:t>2024-11-19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183" y="994695"/>
            <a:ext cx="5598485" cy="1029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200" b="1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HANSOL HOMEDECO</a:t>
            </a:r>
          </a:p>
          <a:p>
            <a:pPr algn="ctr">
              <a:lnSpc>
                <a:spcPct val="150000"/>
              </a:lnSpc>
            </a:pPr>
            <a:r>
              <a:rPr lang="en-US" altLang="ko-KR" sz="2200" b="1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SUSTAINABILITY DATA 2024</a:t>
            </a:r>
            <a:endParaRPr lang="ko-KR" altLang="en-US" sz="2200" b="1" dirty="0">
              <a:solidFill>
                <a:srgbClr val="0070C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0848" y="2439894"/>
            <a:ext cx="2736304" cy="6970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+mn-ea"/>
              </a:rPr>
              <a:t>2024</a:t>
            </a:r>
            <a:r>
              <a:rPr lang="ko-KR" altLang="en-US" sz="1400" b="1" dirty="0">
                <a:latin typeface="+mn-ea"/>
              </a:rPr>
              <a:t>년</a:t>
            </a:r>
            <a:r>
              <a:rPr lang="en-US" altLang="ko-KR" sz="1400" b="1" dirty="0">
                <a:latin typeface="+mn-ea"/>
              </a:rPr>
              <a:t> </a:t>
            </a:r>
            <a:r>
              <a:rPr lang="ko-KR" altLang="en-US" sz="1400" b="1" dirty="0">
                <a:latin typeface="+mn-ea"/>
              </a:rPr>
              <a:t>㈜</a:t>
            </a:r>
            <a:r>
              <a:rPr lang="ko-KR" altLang="en-US" sz="1400" b="1" dirty="0" err="1">
                <a:latin typeface="+mn-ea"/>
              </a:rPr>
              <a:t>한솔홈데코</a:t>
            </a:r>
            <a:r>
              <a:rPr lang="ko-KR" altLang="en-US" sz="1400" b="1" dirty="0">
                <a:latin typeface="+mn-ea"/>
              </a:rPr>
              <a:t> </a:t>
            </a:r>
            <a:endParaRPr lang="en-US" altLang="ko-KR" sz="1400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b="1" dirty="0">
                <a:latin typeface="+mn-ea"/>
              </a:rPr>
              <a:t>지속가능경영 지표</a:t>
            </a:r>
          </a:p>
        </p:txBody>
      </p:sp>
      <p:pic>
        <p:nvPicPr>
          <p:cNvPr id="5" name="그림 5" descr="하늘2.bmp"/>
          <p:cNvPicPr preferRelativeResize="0"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8322" y="3349055"/>
            <a:ext cx="2808312" cy="251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fileview9"/>
          <p:cNvPicPr preferRelativeResize="0">
            <a:picLocks noChangeArrowheads="1"/>
          </p:cNvPicPr>
          <p:nvPr/>
        </p:nvPicPr>
        <p:blipFill>
          <a:blip r:embed="rId4" cstate="print"/>
          <a:srcRect t="50777" r="65224" b="-493"/>
          <a:stretch>
            <a:fillRect/>
          </a:stretch>
        </p:blipFill>
        <p:spPr bwMode="auto">
          <a:xfrm>
            <a:off x="2048322" y="5868144"/>
            <a:ext cx="280831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그림 5" descr="hasol_ci_eng.jpg"/>
          <p:cNvPicPr>
            <a:picLocks noChangeAspect="1"/>
          </p:cNvPicPr>
          <p:nvPr/>
        </p:nvPicPr>
        <p:blipFill>
          <a:blip r:embed="rId5" cstate="print"/>
          <a:srcRect b="37403"/>
          <a:stretch>
            <a:fillRect/>
          </a:stretch>
        </p:blipFill>
        <p:spPr bwMode="auto">
          <a:xfrm>
            <a:off x="5301208" y="8475188"/>
            <a:ext cx="1103313" cy="27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8574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620" y="1402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한솔홈데코</a:t>
            </a:r>
            <a:endParaRPr lang="ko-KR" alt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435534"/>
              </p:ext>
            </p:extLst>
          </p:nvPr>
        </p:nvGraphicFramePr>
        <p:xfrm>
          <a:off x="344876" y="899904"/>
          <a:ext cx="6036448" cy="49682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95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990850621"/>
                    </a:ext>
                  </a:extLst>
                </a:gridCol>
                <a:gridCol w="696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1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1995">
                  <a:extLst>
                    <a:ext uri="{9D8B030D-6E8A-4147-A177-3AD203B41FA5}">
                      <a16:colId xmlns:a16="http://schemas.microsoft.com/office/drawing/2014/main" val="1515876952"/>
                    </a:ext>
                  </a:extLst>
                </a:gridCol>
                <a:gridCol w="871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8951"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구 분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단위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2021</a:t>
                      </a:r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2022</a:t>
                      </a:r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2023</a:t>
                      </a:r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623">
                <a:tc rowSpan="9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손익계산서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매출액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9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/>
                        <a:t>백만원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263,249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283,414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300,003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623">
                <a:tc v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매출총이익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46,174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48,665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41,802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62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판매비와 관리비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37,555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45,950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43,914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623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영업이익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8,619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2,714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-2,112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190306"/>
                  </a:ext>
                </a:extLst>
              </a:tr>
              <a:tr h="194623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금융수익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3,470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1,240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2,558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3992539"/>
                  </a:ext>
                </a:extLst>
              </a:tr>
              <a:tr h="194623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금융비용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2,994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4,883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6,433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7883552"/>
                  </a:ext>
                </a:extLst>
              </a:tr>
              <a:tr h="194623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기타수익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1,518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3,787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1,150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1034254"/>
                  </a:ext>
                </a:extLst>
              </a:tr>
              <a:tr h="194623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기타비용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2,706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9,016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11,576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1140748"/>
                  </a:ext>
                </a:extLst>
              </a:tr>
              <a:tr h="194623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법인세비용 차감 전 순이익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7,905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-6,157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-16,411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4751534"/>
                  </a:ext>
                </a:extLst>
              </a:tr>
              <a:tr h="194623">
                <a:tc rowSpan="6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재무상태표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자산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dirty="0"/>
                        <a:t>유동자산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백만원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98,188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108,300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112,957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6605788"/>
                  </a:ext>
                </a:extLst>
              </a:tr>
              <a:tr h="194623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dirty="0"/>
                        <a:t>비유동자산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216,472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211,195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199,138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5050629"/>
                  </a:ext>
                </a:extLst>
              </a:tr>
              <a:tr h="194623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부채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dirty="0"/>
                        <a:t>유동부채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101,751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118,712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122,675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4034111"/>
                  </a:ext>
                </a:extLst>
              </a:tr>
              <a:tr h="194623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dirty="0"/>
                        <a:t>비유동부채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53,062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47,361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49,653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7947532"/>
                  </a:ext>
                </a:extLst>
              </a:tr>
              <a:tr h="194623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자본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dirty="0"/>
                        <a:t>지배기업</a:t>
                      </a:r>
                      <a:endParaRPr lang="en-US" altLang="ko-KR" sz="1000" dirty="0"/>
                    </a:p>
                    <a:p>
                      <a:pPr algn="l" latinLnBrk="1"/>
                      <a:r>
                        <a:rPr lang="ko-KR" altLang="en-US" sz="1000" dirty="0"/>
                        <a:t>주주지분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159,847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153,347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139,683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6296753"/>
                  </a:ext>
                </a:extLst>
              </a:tr>
              <a:tr h="194623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dirty="0"/>
                        <a:t>비지배기업</a:t>
                      </a:r>
                      <a:endParaRPr lang="en-US" altLang="ko-KR" sz="1000" dirty="0"/>
                    </a:p>
                    <a:p>
                      <a:pPr algn="l" latinLnBrk="1"/>
                      <a:r>
                        <a:rPr lang="ko-KR" altLang="en-US" sz="1000" dirty="0"/>
                        <a:t>주주지분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0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74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84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7399755"/>
                  </a:ext>
                </a:extLst>
              </a:tr>
              <a:tr h="194623">
                <a:tc rowSpan="3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연구개발현황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당기 총 연구개발비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/>
                        <a:t>백만원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483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304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427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623">
                <a:tc v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연구개발비</a:t>
                      </a:r>
                      <a:r>
                        <a:rPr lang="en-US" altLang="ko-KR" sz="1000" dirty="0"/>
                        <a:t>/</a:t>
                      </a:r>
                      <a:r>
                        <a:rPr lang="ko-KR" altLang="en-US" sz="1000" dirty="0"/>
                        <a:t>매출액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%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0.18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0.11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0.14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623">
                <a:tc v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연구개발자 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0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0648" y="591815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경제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750541"/>
              </p:ext>
            </p:extLst>
          </p:nvPr>
        </p:nvGraphicFramePr>
        <p:xfrm>
          <a:off x="344876" y="6373688"/>
          <a:ext cx="6219190" cy="268032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12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49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82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8204">
                  <a:extLst>
                    <a:ext uri="{9D8B030D-6E8A-4147-A177-3AD203B41FA5}">
                      <a16:colId xmlns:a16="http://schemas.microsoft.com/office/drawing/2014/main" val="2548780433"/>
                    </a:ext>
                  </a:extLst>
                </a:gridCol>
                <a:gridCol w="7848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1921"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05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구 분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단위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2021</a:t>
                      </a:r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2022</a:t>
                      </a:r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2023</a:t>
                      </a:r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04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원자재 사용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원자재 사용량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/>
                        <a:t>톤</a:t>
                      </a:r>
                      <a:endParaRPr lang="en-US" altLang="ko-KR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185,605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160,316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164,961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640">
                <a:tc rowSpan="2">
                  <a:txBody>
                    <a:bodyPr/>
                    <a:lstStyle/>
                    <a:p>
                      <a:pPr latinLnBrk="1"/>
                      <a:r>
                        <a:rPr lang="ko-KR" altLang="en-US" sz="1000"/>
                        <a:t>재생투입 원재료 사용</a:t>
                      </a:r>
                      <a:endParaRPr lang="ko-KR" altLang="en-US"/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/>
                        <a:t>재생재</a:t>
                      </a:r>
                      <a:r>
                        <a:rPr lang="en-US" altLang="ko-KR" sz="1000" dirty="0"/>
                        <a:t>(</a:t>
                      </a:r>
                      <a:r>
                        <a:rPr lang="ko-KR" altLang="en-US" sz="1000" dirty="0"/>
                        <a:t>재활용원료</a:t>
                      </a:r>
                      <a:r>
                        <a:rPr lang="en-US" altLang="ko-KR" sz="1000" dirty="0"/>
                        <a:t>) </a:t>
                      </a:r>
                    </a:p>
                    <a:p>
                      <a:pPr latinLnBrk="1"/>
                      <a:r>
                        <a:rPr lang="ko-KR" altLang="en-US" sz="1000" dirty="0"/>
                        <a:t>사용량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톤</a:t>
                      </a:r>
                      <a:endParaRPr lang="en-US" altLang="ko-KR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96,985 </a:t>
                      </a:r>
                      <a:endParaRPr lang="ko-KR" altLang="en-US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87,323</a:t>
                      </a:r>
                      <a:endParaRPr lang="ko-KR" altLang="en-US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96,858 </a:t>
                      </a:r>
                      <a:endParaRPr lang="ko-KR" altLang="en-US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451764"/>
                  </a:ext>
                </a:extLst>
              </a:tr>
              <a:tr h="416560">
                <a:tc v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/>
                        <a:t>재생재</a:t>
                      </a:r>
                      <a:r>
                        <a:rPr lang="en-US" altLang="ko-KR" sz="1000" dirty="0"/>
                        <a:t>(</a:t>
                      </a:r>
                      <a:r>
                        <a:rPr lang="ko-KR" altLang="en-US" sz="1000" dirty="0"/>
                        <a:t>재활용원료</a:t>
                      </a:r>
                      <a:r>
                        <a:rPr lang="en-US" altLang="ko-KR" sz="1000" dirty="0"/>
                        <a:t>) </a:t>
                      </a:r>
                    </a:p>
                    <a:p>
                      <a:pPr latinLnBrk="1"/>
                      <a:r>
                        <a:rPr lang="ko-KR" altLang="en-US" sz="1000" dirty="0"/>
                        <a:t>사용비율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%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58.7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921">
                <a:tc rowSpan="4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에너지사용량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총 에너지 사용량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TJ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2,974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1,987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2,011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19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Scope 1</a:t>
                      </a:r>
                    </a:p>
                    <a:p>
                      <a:pPr latinLnBrk="1"/>
                      <a:r>
                        <a:rPr lang="ko-KR" altLang="en-US" sz="1000" dirty="0"/>
                        <a:t>에너지 사용량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965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965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5293410"/>
                  </a:ext>
                </a:extLst>
              </a:tr>
              <a:tr h="2419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Scope 2</a:t>
                      </a:r>
                    </a:p>
                    <a:p>
                      <a:pPr latinLnBrk="1"/>
                      <a:r>
                        <a:rPr lang="ko-KR" altLang="en-US" sz="1000" dirty="0"/>
                        <a:t>에너지 사용량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1,022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1,046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6751843"/>
                  </a:ext>
                </a:extLst>
              </a:tr>
              <a:tr h="241921"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에너지 집약도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GJ/</a:t>
                      </a:r>
                      <a:r>
                        <a:rPr lang="ko-KR" altLang="en-US" sz="1000" dirty="0" err="1"/>
                        <a:t>십억원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-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60648" y="6014391"/>
            <a:ext cx="6252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환경</a:t>
            </a:r>
            <a:endParaRPr lang="ko-KR" altLang="en-US" sz="1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804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308693"/>
              </p:ext>
            </p:extLst>
          </p:nvPr>
        </p:nvGraphicFramePr>
        <p:xfrm>
          <a:off x="344876" y="521013"/>
          <a:ext cx="6108460" cy="833254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23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790">
                  <a:extLst>
                    <a:ext uri="{9D8B030D-6E8A-4147-A177-3AD203B41FA5}">
                      <a16:colId xmlns:a16="http://schemas.microsoft.com/office/drawing/2014/main" val="1963935931"/>
                    </a:ext>
                  </a:extLst>
                </a:gridCol>
                <a:gridCol w="707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247">
                  <a:extLst>
                    <a:ext uri="{9D8B030D-6E8A-4147-A177-3AD203B41FA5}">
                      <a16:colId xmlns:a16="http://schemas.microsoft.com/office/drawing/2014/main" val="2177711972"/>
                    </a:ext>
                  </a:extLst>
                </a:gridCol>
                <a:gridCol w="7772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1962"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05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구 분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단위</a:t>
                      </a:r>
                    </a:p>
                  </a:txBody>
                  <a:tcPr anchor="ctr">
                    <a:lnL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2021</a:t>
                      </a:r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2022</a:t>
                      </a:r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2023</a:t>
                      </a:r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962">
                <a:tc rowSpan="5"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용수사용량</a:t>
                      </a:r>
                      <a:endParaRPr lang="en-US" altLang="ko-KR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사용량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</a:t>
                      </a:r>
                    </a:p>
                    <a:p>
                      <a:pPr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국내기준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총 용수</a:t>
                      </a:r>
                      <a:endParaRPr lang="en-US" altLang="ko-KR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사용량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총 용수 사용량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592,392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617,044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581,715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870556"/>
                  </a:ext>
                </a:extLst>
              </a:tr>
              <a:tr h="231962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상수도 사용량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346,584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409,892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373,035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872676"/>
                  </a:ext>
                </a:extLst>
              </a:tr>
              <a:tr h="231962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지하수 사용량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245,808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207,152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208,680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362825"/>
                  </a:ext>
                </a:extLst>
              </a:tr>
              <a:tr h="231962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용수</a:t>
                      </a:r>
                      <a:endParaRPr lang="en-US" altLang="ko-KR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재이용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용수 </a:t>
                      </a:r>
                      <a:r>
                        <a:rPr lang="ko-KR" altLang="en-US" sz="10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재이용량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60,462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13,472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12,425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362331"/>
                  </a:ext>
                </a:extLst>
              </a:tr>
              <a:tr h="231962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용수 </a:t>
                      </a:r>
                      <a:r>
                        <a:rPr lang="ko-KR" altLang="en-US" sz="10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재이용률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%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10.2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2.18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2.14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943808"/>
                  </a:ext>
                </a:extLst>
              </a:tr>
              <a:tr h="365760">
                <a:tc rowSpan="2"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온실가스</a:t>
                      </a:r>
                      <a:endParaRPr lang="en-US" altLang="ko-KR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배출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배출량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직접 배출량</a:t>
                      </a:r>
                      <a:endParaRPr lang="en-US" altLang="ko-KR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(Scope 1)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000" dirty="0"/>
                        <a:t>tCO2eq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12,905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9,316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9,911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9911394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간접 배출량</a:t>
                      </a:r>
                      <a:endParaRPr lang="en-US" altLang="ko-KR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(Scope 2)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48,865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46,088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45,796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9319517"/>
                  </a:ext>
                </a:extLst>
              </a:tr>
              <a:tr h="224932">
                <a:tc rowSpan="7">
                  <a:txBody>
                    <a:bodyPr/>
                    <a:lstStyle/>
                    <a:p>
                      <a:pPr latinLnBrk="1"/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대기오염</a:t>
                      </a:r>
                      <a:endParaRPr lang="en-US" altLang="ko-KR" sz="10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latinLnBrk="1"/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물질 배출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 latinLnBrk="1"/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배출량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SOx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 algn="ctr" latinLnBrk="1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kg</a:t>
                      </a:r>
                      <a:endParaRPr lang="ko-KR" altLang="en-US" sz="10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586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750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1.04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6254063"/>
                  </a:ext>
                </a:extLst>
              </a:tr>
              <a:tr h="2249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NOx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72,073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72,750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68.36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3895921"/>
                  </a:ext>
                </a:extLst>
              </a:tr>
              <a:tr h="2249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POP</a:t>
                      </a:r>
                      <a:endParaRPr lang="ko-KR" alt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9589981"/>
                  </a:ext>
                </a:extLst>
              </a:tr>
              <a:tr h="224932"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VOC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368995"/>
                  </a:ext>
                </a:extLst>
              </a:tr>
              <a:tr h="2249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HAP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1,896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2,641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577878"/>
                  </a:ext>
                </a:extLst>
              </a:tr>
              <a:tr h="224932"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12,378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33,320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16.75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548501"/>
                  </a:ext>
                </a:extLst>
              </a:tr>
              <a:tr h="2249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PFC</a:t>
                      </a:r>
                      <a:endParaRPr lang="ko-KR" alt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499557"/>
                  </a:ext>
                </a:extLst>
              </a:tr>
              <a:tr h="199460">
                <a:tc rowSpan="5"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  수질오염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  <a:p>
                      <a:pPr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  물질  배출</a:t>
                      </a:r>
                    </a:p>
                    <a:p>
                      <a:pPr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 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  배출량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  BOD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ppm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14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8.6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460">
                <a:tc vMerge="1">
                  <a:txBody>
                    <a:bodyPr/>
                    <a:lstStyle/>
                    <a:p>
                      <a:pPr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  TOC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-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14.55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7186203"/>
                  </a:ext>
                </a:extLst>
              </a:tr>
              <a:tr h="199460">
                <a:tc vMerge="1">
                  <a:txBody>
                    <a:bodyPr/>
                    <a:lstStyle/>
                    <a:p>
                      <a:pPr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  COD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38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43.15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5271910"/>
                  </a:ext>
                </a:extLst>
              </a:tr>
              <a:tr h="199460">
                <a:tc vMerge="1">
                  <a:txBody>
                    <a:bodyPr/>
                    <a:lstStyle/>
                    <a:p>
                      <a:pPr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  SS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6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2.6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892738"/>
                  </a:ext>
                </a:extLst>
              </a:tr>
              <a:tr h="199460">
                <a:tc vMerge="1">
                  <a:txBody>
                    <a:bodyPr/>
                    <a:lstStyle/>
                    <a:p>
                      <a:pPr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  TN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-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23.15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0735902"/>
                  </a:ext>
                </a:extLst>
              </a:tr>
              <a:tr h="0">
                <a:tc rowSpan="9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폐기물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총</a:t>
                      </a:r>
                      <a:r>
                        <a:rPr lang="en-US" altLang="ko-KR" sz="1000" dirty="0"/>
                        <a:t> </a:t>
                      </a:r>
                      <a:r>
                        <a:rPr lang="ko-KR" altLang="en-US" sz="1000" dirty="0"/>
                        <a:t>폐기물</a:t>
                      </a:r>
                      <a:endParaRPr lang="en-US" altLang="ko-KR" sz="1000" dirty="0"/>
                    </a:p>
                    <a:p>
                      <a:pPr latinLnBrk="1"/>
                      <a:r>
                        <a:rPr lang="ko-KR" altLang="en-US" sz="1000" dirty="0"/>
                        <a:t>배출량</a:t>
                      </a:r>
                      <a:endParaRPr lang="en-US" altLang="ko-KR" sz="1000" dirty="0"/>
                    </a:p>
                    <a:p>
                      <a:pPr latinLnBrk="1"/>
                      <a:r>
                        <a:rPr lang="en-US" altLang="ko-KR" sz="1000" dirty="0"/>
                        <a:t>(</a:t>
                      </a:r>
                      <a:r>
                        <a:rPr lang="ko-KR" altLang="en-US" sz="1000" dirty="0"/>
                        <a:t>처리량</a:t>
                      </a:r>
                      <a:r>
                        <a:rPr lang="en-US" altLang="ko-KR" sz="1000" dirty="0"/>
                        <a:t>,</a:t>
                      </a:r>
                    </a:p>
                    <a:p>
                      <a:pPr latinLnBrk="1"/>
                      <a:r>
                        <a:rPr lang="ko-KR" altLang="en-US" sz="1000" dirty="0"/>
                        <a:t>국내 기준</a:t>
                      </a:r>
                      <a:r>
                        <a:rPr lang="en-US" altLang="ko-KR" sz="1000" dirty="0"/>
                        <a:t>)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총 폐기물 배출량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31,863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28,636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28,167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73878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사업장 폐기물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29,292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28,075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28,109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65432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지정 폐기물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2,571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561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58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67519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생활 폐기물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-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-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4114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폐기물</a:t>
                      </a:r>
                      <a:endParaRPr lang="en-US" altLang="ko-KR" sz="1000" dirty="0"/>
                    </a:p>
                    <a:p>
                      <a:pPr latinLnBrk="1"/>
                      <a:r>
                        <a:rPr lang="ko-KR" altLang="en-US" sz="1000" dirty="0"/>
                        <a:t>재활용량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재활용량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24,925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21,792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20,159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114724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사업장 폐기물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22,741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21,274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20,107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894681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지정 폐기물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2,184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518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33243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생활 폐기물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21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폐기물</a:t>
                      </a:r>
                      <a:endParaRPr lang="en-US" altLang="ko-KR" sz="1000" dirty="0"/>
                    </a:p>
                    <a:p>
                      <a:pPr latinLnBrk="1"/>
                      <a:r>
                        <a:rPr lang="ko-KR" altLang="en-US" sz="1000" dirty="0"/>
                        <a:t>재활용 비율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%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79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76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287434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중대한 유해</a:t>
                      </a:r>
                      <a:endParaRPr lang="en-US" altLang="ko-KR" sz="1000" dirty="0"/>
                    </a:p>
                    <a:p>
                      <a:pPr latinLnBrk="1"/>
                      <a:r>
                        <a:rPr lang="en-US" altLang="ko-KR" sz="1000" dirty="0"/>
                        <a:t>(</a:t>
                      </a:r>
                      <a:r>
                        <a:rPr lang="ko-KR" altLang="en-US" sz="1000" dirty="0"/>
                        <a:t>화학</a:t>
                      </a:r>
                      <a:r>
                        <a:rPr lang="en-US" altLang="ko-KR" sz="1000" dirty="0"/>
                        <a:t>) </a:t>
                      </a:r>
                      <a:r>
                        <a:rPr lang="ko-KR" altLang="en-US" sz="1000" dirty="0"/>
                        <a:t>물질</a:t>
                      </a:r>
                      <a:endParaRPr lang="en-US" altLang="ko-KR" sz="1000" dirty="0"/>
                    </a:p>
                    <a:p>
                      <a:pPr latinLnBrk="1"/>
                      <a:r>
                        <a:rPr lang="ko-KR" altLang="en-US" sz="1000" dirty="0"/>
                        <a:t>배출</a:t>
                      </a:r>
                      <a:r>
                        <a:rPr lang="en-US" altLang="ko-KR" sz="1000" dirty="0"/>
                        <a:t>/</a:t>
                      </a:r>
                      <a:r>
                        <a:rPr lang="ko-KR" altLang="en-US" sz="1000" dirty="0"/>
                        <a:t>유출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유해물질배출량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001552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유출량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554504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3320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/>
                        <a:t>환경법</a:t>
                      </a:r>
                      <a:endParaRPr lang="en-US" altLang="ko-KR" sz="1000" dirty="0"/>
                    </a:p>
                    <a:p>
                      <a:pPr latinLnBrk="1"/>
                      <a:r>
                        <a:rPr lang="ko-KR" altLang="en-US" sz="1000" dirty="0"/>
                        <a:t>및 규정 위반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벌금액수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백만원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707574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32656" y="179512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환경</a:t>
            </a:r>
          </a:p>
        </p:txBody>
      </p:sp>
    </p:spTree>
    <p:extLst>
      <p:ext uri="{BB962C8B-B14F-4D97-AF65-F5344CB8AC3E}">
        <p14:creationId xmlns:p14="http://schemas.microsoft.com/office/powerpoint/2010/main" val="3480332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783997"/>
              </p:ext>
            </p:extLst>
          </p:nvPr>
        </p:nvGraphicFramePr>
        <p:xfrm>
          <a:off x="344876" y="521013"/>
          <a:ext cx="6108460" cy="14935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23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9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449">
                  <a:extLst>
                    <a:ext uri="{9D8B030D-6E8A-4147-A177-3AD203B41FA5}">
                      <a16:colId xmlns:a16="http://schemas.microsoft.com/office/drawing/2014/main" val="1963935931"/>
                    </a:ext>
                  </a:extLst>
                </a:gridCol>
                <a:gridCol w="707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247">
                  <a:extLst>
                    <a:ext uri="{9D8B030D-6E8A-4147-A177-3AD203B41FA5}">
                      <a16:colId xmlns:a16="http://schemas.microsoft.com/office/drawing/2014/main" val="2177711972"/>
                    </a:ext>
                  </a:extLst>
                </a:gridCol>
                <a:gridCol w="7772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1962"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05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구 분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단위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2021</a:t>
                      </a:r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2022</a:t>
                      </a:r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2023</a:t>
                      </a:r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환경지출</a:t>
                      </a:r>
                      <a:endParaRPr lang="en-US" altLang="ko-KR" sz="1000" dirty="0"/>
                    </a:p>
                    <a:p>
                      <a:pPr latinLnBrk="1"/>
                      <a:r>
                        <a:rPr lang="ko-KR" altLang="en-US" sz="1000" dirty="0"/>
                        <a:t>및 투자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환경보호   투자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환경투자비용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백만원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48.1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1.866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1.573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환경관리비용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2.132 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1.887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1.573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504429"/>
                  </a:ext>
                </a:extLst>
              </a:tr>
              <a:tr h="238991">
                <a:tc rowSpan="3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친환경제품</a:t>
                      </a:r>
                      <a:endParaRPr lang="en-US" altLang="ko-KR" sz="1000" dirty="0"/>
                    </a:p>
                  </a:txBody>
                  <a:tcPr anchor="ctr"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친환경 제품 및 서비스 매출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dirty="0"/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백만원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84,155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89,142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89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총 매출액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263,249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283,414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300,003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3211210"/>
                  </a:ext>
                </a:extLst>
              </a:tr>
              <a:tr h="238991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친환경 매출 비중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dirty="0"/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%</a:t>
                      </a:r>
                      <a:endParaRPr lang="ko-KR" altLang="en-US" sz="1000" dirty="0"/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29.69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29.71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32656" y="179512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환경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D643C77B-7D19-4866-AC71-20821A864865}"/>
              </a:ext>
            </a:extLst>
          </p:cNvPr>
          <p:cNvSpPr/>
          <p:nvPr/>
        </p:nvSpPr>
        <p:spPr>
          <a:xfrm>
            <a:off x="260648" y="2083658"/>
            <a:ext cx="63367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※ </a:t>
            </a:r>
            <a:r>
              <a:rPr lang="ko-KR" altLang="en-US" sz="1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환경지표 중 에너지</a:t>
            </a:r>
            <a:r>
              <a:rPr lang="en-US" altLang="ko-KR" sz="1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sz="1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및 용수사용량과 온실가스 및 오염물질 배출량은 본사를 제외한 익산사업장 기준의 </a:t>
            </a:r>
            <a:endParaRPr lang="en-US" altLang="ko-KR" sz="1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altLang="ko-KR" sz="1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</a:t>
            </a:r>
            <a:r>
              <a:rPr lang="ko-KR" altLang="en-US" sz="1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정량적 지표임</a:t>
            </a:r>
            <a:endParaRPr lang="ko-KR" altLang="en-US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E1B020-873B-46AC-BD6B-0B001826DB12}"/>
              </a:ext>
            </a:extLst>
          </p:cNvPr>
          <p:cNvSpPr txBox="1"/>
          <p:nvPr/>
        </p:nvSpPr>
        <p:spPr>
          <a:xfrm>
            <a:off x="332656" y="2680047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사회</a:t>
            </a: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38FE9EA3-AD41-4DD9-B17C-29B373720B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773579"/>
              </p:ext>
            </p:extLst>
          </p:nvPr>
        </p:nvGraphicFramePr>
        <p:xfrm>
          <a:off x="344876" y="2987824"/>
          <a:ext cx="6108461" cy="597451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6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8490">
                  <a:extLst>
                    <a:ext uri="{9D8B030D-6E8A-4147-A177-3AD203B41FA5}">
                      <a16:colId xmlns:a16="http://schemas.microsoft.com/office/drawing/2014/main" val="2060184682"/>
                    </a:ext>
                  </a:extLst>
                </a:gridCol>
                <a:gridCol w="5822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247">
                  <a:extLst>
                    <a:ext uri="{9D8B030D-6E8A-4147-A177-3AD203B41FA5}">
                      <a16:colId xmlns:a16="http://schemas.microsoft.com/office/drawing/2014/main" val="674229"/>
                    </a:ext>
                  </a:extLst>
                </a:gridCol>
                <a:gridCol w="7772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6888"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구 분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단위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2021</a:t>
                      </a:r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2022</a:t>
                      </a:r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2023</a:t>
                      </a:r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10"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전체 임직원 수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10">
                <a:tc rowSpan="10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임직원 현황</a:t>
                      </a:r>
                      <a:b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고용형태별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임원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합계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7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8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1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여성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01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남성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7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8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1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정규직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합계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300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298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334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1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여성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42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41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1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남성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258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293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1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비정규직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합계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5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6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1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여성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1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남성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1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소속외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 인력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200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202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186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10">
                <a:tc row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임직원 현황</a:t>
                      </a:r>
                      <a:b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근무형태별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전일제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312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348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1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파트타임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10">
                <a:tc row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임직원 현황</a:t>
                      </a:r>
                      <a:b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근무지별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국내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308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305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345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1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해외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4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10">
                <a:tc rowSpan="4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임직원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다양성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남성 임직원 수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267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274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304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001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남성 비율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86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88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87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0010"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여성 임직원 수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6147342"/>
                  </a:ext>
                </a:extLst>
              </a:tr>
              <a:tr h="300010"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여성 비율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3504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198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94140"/>
              </p:ext>
            </p:extLst>
          </p:nvPr>
        </p:nvGraphicFramePr>
        <p:xfrm>
          <a:off x="344876" y="611560"/>
          <a:ext cx="6108461" cy="813689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06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2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77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17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247">
                  <a:extLst>
                    <a:ext uri="{9D8B030D-6E8A-4147-A177-3AD203B41FA5}">
                      <a16:colId xmlns:a16="http://schemas.microsoft.com/office/drawing/2014/main" val="674229"/>
                    </a:ext>
                  </a:extLst>
                </a:gridCol>
                <a:gridCol w="7772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8690"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구 분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단위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2021</a:t>
                      </a:r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2022</a:t>
                      </a:r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2023</a:t>
                      </a:r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89">
                <a:tc rowSpan="24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임직원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다양성</a:t>
                      </a:r>
                    </a:p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임원직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 남성수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7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임원직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 남성비율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08000" algn="l" rtl="0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임원직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 여성수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003728"/>
                  </a:ext>
                </a:extLst>
              </a:tr>
              <a:tr h="3047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0800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임원직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 여성비율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08000" algn="l" rtl="0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2619137"/>
                  </a:ext>
                </a:extLst>
              </a:tr>
              <a:tr h="3173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남성관리자 수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  <a:p>
                      <a:pPr marL="108000" algn="l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과장급 이상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47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934290"/>
                  </a:ext>
                </a:extLst>
              </a:tr>
              <a:tr h="3173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남성관리자 비율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+mn-ea"/>
                      </a:endParaRPr>
                    </a:p>
                    <a:p>
                      <a:pPr marL="108000" algn="l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(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과장급 이상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08000" algn="l" rtl="0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98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3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여성관리자 수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  <a:p>
                      <a:pPr marL="108000" algn="l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과장급 이상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3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여성관리자 비율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+mn-ea"/>
                      </a:endParaRPr>
                    </a:p>
                    <a:p>
                      <a:pPr marL="108000" algn="l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(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과장급 이상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08000" algn="l" rtl="0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0.3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2.1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9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0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사회적 약자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채용</a:t>
                      </a:r>
                    </a:p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장애인 수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7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9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장애인 비율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79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고령자 수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  <a:p>
                      <a:pPr marL="108000" algn="l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(55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세 이상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임원제외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79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고령자 비율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79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외국인 수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79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외국인 비율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79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고졸자 수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109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79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고졸자 비율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79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국가보훈자 수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79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국가보훈자 비율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0.6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0.3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0.6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40436"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임직원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구성비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  구성원수</a:t>
                      </a:r>
                      <a:endParaRPr lang="en-US" altLang="ko-KR" sz="1000" dirty="0"/>
                    </a:p>
                    <a:p>
                      <a:pPr latinLnBrk="1"/>
                      <a:r>
                        <a:rPr lang="en-US" altLang="ko-KR" sz="1000" dirty="0"/>
                        <a:t>  (30</a:t>
                      </a:r>
                      <a:r>
                        <a:rPr lang="ko-KR" altLang="en-US" sz="1000" dirty="0"/>
                        <a:t>세 미만</a:t>
                      </a:r>
                      <a:r>
                        <a:rPr lang="en-US" altLang="ko-KR" sz="1000" dirty="0"/>
                        <a:t>)</a:t>
                      </a:r>
                      <a:endParaRPr lang="ko-KR" altLang="en-US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-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78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74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2993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  구성원 비율</a:t>
                      </a:r>
                      <a:endParaRPr lang="en-US" altLang="ko-KR" sz="1000" dirty="0"/>
                    </a:p>
                    <a:p>
                      <a:pPr latinLnBrk="1"/>
                      <a:r>
                        <a:rPr lang="en-US" altLang="ko-KR" sz="1000" dirty="0"/>
                        <a:t>  (30</a:t>
                      </a:r>
                      <a:r>
                        <a:rPr lang="ko-KR" altLang="en-US" sz="1000" dirty="0"/>
                        <a:t>세 미만</a:t>
                      </a:r>
                      <a:r>
                        <a:rPr lang="en-US" altLang="ko-KR" sz="1000" dirty="0"/>
                        <a:t>)</a:t>
                      </a:r>
                      <a:endParaRPr lang="ko-KR" altLang="en-US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320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  구성원수</a:t>
                      </a:r>
                      <a:endParaRPr lang="en-US" altLang="ko-KR" sz="1000" dirty="0"/>
                    </a:p>
                    <a:p>
                      <a:pPr latinLnBrk="1"/>
                      <a:r>
                        <a:rPr lang="en-US" altLang="ko-KR" sz="1000" dirty="0"/>
                        <a:t>  (30~50</a:t>
                      </a:r>
                      <a:r>
                        <a:rPr lang="ko-KR" altLang="en-US" sz="1000" dirty="0"/>
                        <a:t>세</a:t>
                      </a:r>
                      <a:r>
                        <a:rPr lang="en-US" altLang="ko-KR" sz="1000" dirty="0"/>
                        <a:t>)</a:t>
                      </a:r>
                      <a:endParaRPr lang="ko-KR" altLang="en-US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158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9843414"/>
                  </a:ext>
                </a:extLst>
              </a:tr>
              <a:tr h="3341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  구성원 비율</a:t>
                      </a:r>
                      <a:endParaRPr lang="en-US" altLang="ko-KR" sz="1000" dirty="0"/>
                    </a:p>
                    <a:p>
                      <a:pPr latinLnBrk="1"/>
                      <a:r>
                        <a:rPr lang="en-US" altLang="ko-KR" sz="1000" dirty="0"/>
                        <a:t>  (30~50</a:t>
                      </a:r>
                      <a:r>
                        <a:rPr lang="ko-KR" altLang="en-US" sz="1000" dirty="0"/>
                        <a:t>세</a:t>
                      </a:r>
                      <a:r>
                        <a:rPr lang="en-US" altLang="ko-KR" sz="1000" dirty="0"/>
                        <a:t>)</a:t>
                      </a:r>
                      <a:endParaRPr lang="ko-KR" altLang="en-US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4052155"/>
                  </a:ext>
                </a:extLst>
              </a:tr>
              <a:tr h="33623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  구성원수</a:t>
                      </a:r>
                      <a:endParaRPr lang="en-US" altLang="ko-KR" sz="1000" dirty="0"/>
                    </a:p>
                    <a:p>
                      <a:pPr latinLnBrk="1"/>
                      <a:r>
                        <a:rPr lang="en-US" altLang="ko-KR" sz="1000" dirty="0"/>
                        <a:t>  (50</a:t>
                      </a:r>
                      <a:r>
                        <a:rPr lang="ko-KR" altLang="en-US" sz="1000" dirty="0"/>
                        <a:t>세 이상</a:t>
                      </a:r>
                      <a:r>
                        <a:rPr lang="en-US" altLang="ko-KR" sz="1000" dirty="0"/>
                        <a:t>)</a:t>
                      </a:r>
                      <a:endParaRPr lang="ko-KR" altLang="en-US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3243503"/>
                  </a:ext>
                </a:extLst>
              </a:tr>
              <a:tr h="3173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  구성원 비율</a:t>
                      </a:r>
                      <a:endParaRPr lang="en-US" altLang="ko-KR" sz="1000" dirty="0"/>
                    </a:p>
                    <a:p>
                      <a:pPr latinLnBrk="1"/>
                      <a:r>
                        <a:rPr lang="en-US" altLang="ko-KR" sz="1000" dirty="0"/>
                        <a:t>  (50</a:t>
                      </a:r>
                      <a:r>
                        <a:rPr lang="ko-KR" altLang="en-US" sz="1000" dirty="0"/>
                        <a:t>세 이상</a:t>
                      </a:r>
                      <a:r>
                        <a:rPr lang="en-US" altLang="ko-KR" sz="1000" dirty="0"/>
                        <a:t>)</a:t>
                      </a:r>
                      <a:endParaRPr lang="ko-KR" altLang="en-US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849661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2656" y="25152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사회</a:t>
            </a:r>
          </a:p>
        </p:txBody>
      </p:sp>
    </p:spTree>
    <p:extLst>
      <p:ext uri="{BB962C8B-B14F-4D97-AF65-F5344CB8AC3E}">
        <p14:creationId xmlns:p14="http://schemas.microsoft.com/office/powerpoint/2010/main" val="1544442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628837"/>
              </p:ext>
            </p:extLst>
          </p:nvPr>
        </p:nvGraphicFramePr>
        <p:xfrm>
          <a:off x="344876" y="562736"/>
          <a:ext cx="5923669" cy="818881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32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6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449">
                  <a:extLst>
                    <a:ext uri="{9D8B030D-6E8A-4147-A177-3AD203B41FA5}">
                      <a16:colId xmlns:a16="http://schemas.microsoft.com/office/drawing/2014/main" val="2712536067"/>
                    </a:ext>
                  </a:extLst>
                </a:gridCol>
                <a:gridCol w="5822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5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5650">
                  <a:extLst>
                    <a:ext uri="{9D8B030D-6E8A-4147-A177-3AD203B41FA5}">
                      <a16:colId xmlns:a16="http://schemas.microsoft.com/office/drawing/2014/main" val="3944586934"/>
                    </a:ext>
                  </a:extLst>
                </a:gridCol>
                <a:gridCol w="715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4764"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구 분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단위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2021</a:t>
                      </a:r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2022</a:t>
                      </a:r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2023</a:t>
                      </a:r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568">
                <a:tc rowSpan="5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신규직원    채용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남성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  </a:t>
                      </a:r>
                      <a:r>
                        <a:rPr lang="ko-KR" altLang="en-US" sz="1000" dirty="0"/>
                        <a:t>신규채용 남성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37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5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여성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  신규채용 여성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21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5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연령별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30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세 미만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3428038"/>
                  </a:ext>
                </a:extLst>
              </a:tr>
              <a:tr h="2175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30~50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세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5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50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세 초과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2360640"/>
                  </a:ext>
                </a:extLst>
              </a:tr>
              <a:tr h="217568">
                <a:tc rowSpan="1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임직원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보상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성별 기본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급여 및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보수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남성 평균 보수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백만원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47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58.52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486363"/>
                  </a:ext>
                </a:extLst>
              </a:tr>
              <a:tr h="217568"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여성 평균 보수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40.61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4788985"/>
                  </a:ext>
                </a:extLst>
              </a:tr>
              <a:tr h="217568"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남성 대비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여성의 기본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급여 비율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66.8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69.4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516941"/>
                  </a:ext>
                </a:extLst>
              </a:tr>
              <a:tr h="217568"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임원직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남성 평균 보수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백만원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194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7452224"/>
                  </a:ext>
                </a:extLst>
              </a:tr>
              <a:tr h="217568"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임원직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+mn-ea"/>
                      </a:endParaRPr>
                    </a:p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여성 평균 보수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6554422"/>
                  </a:ext>
                </a:extLst>
              </a:tr>
              <a:tr h="217568"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임원직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 남성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+mn-ea"/>
                      </a:endParaRPr>
                    </a:p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대비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여성의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+mn-ea"/>
                      </a:endParaRPr>
                    </a:p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기본 급여 비율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50208"/>
                  </a:ext>
                </a:extLst>
              </a:tr>
              <a:tr h="217568"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정규직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  <a:p>
                      <a:pPr marL="10800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남성 평균 보수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백만원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55.27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716087"/>
                  </a:ext>
                </a:extLst>
              </a:tr>
              <a:tr h="217568"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정규직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+mn-ea"/>
                      </a:endParaRPr>
                    </a:p>
                    <a:p>
                      <a:pPr marL="10800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여성 평균 보수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41.14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16534"/>
                  </a:ext>
                </a:extLst>
              </a:tr>
              <a:tr h="217568"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정규직 남성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+mn-ea"/>
                      </a:endParaRPr>
                    </a:p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대비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여성의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+mn-ea"/>
                      </a:endParaRPr>
                    </a:p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기본 급여 비율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55.22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86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74.44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392926"/>
                  </a:ext>
                </a:extLst>
              </a:tr>
              <a:tr h="217568"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계약직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  <a:p>
                      <a:pPr marL="10800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남성 평균 보수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백만원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+mn-ea"/>
                      </a:endParaRPr>
                    </a:p>
                    <a:p>
                      <a:pPr algn="ctr" rtl="0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38.5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9643014"/>
                  </a:ext>
                </a:extLst>
              </a:tr>
              <a:tr h="217568"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계약직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+mn-ea"/>
                      </a:endParaRPr>
                    </a:p>
                    <a:p>
                      <a:pPr marL="10800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여성 평균 보수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37.5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4125468"/>
                  </a:ext>
                </a:extLst>
              </a:tr>
              <a:tr h="217568"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계약직 남성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+mn-ea"/>
                      </a:endParaRPr>
                    </a:p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대비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여성의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+mn-ea"/>
                      </a:endParaRPr>
                    </a:p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기본 급여 비율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97.4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807139"/>
                  </a:ext>
                </a:extLst>
              </a:tr>
              <a:tr h="217568">
                <a:tc rowSpan="3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고용안정성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평균근속연수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년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10.3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8.97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5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전체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이직자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 수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47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자발적 이직률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568">
                <a:tc row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인재개발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임직원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인당 교육비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천 원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688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6519231"/>
                  </a:ext>
                </a:extLst>
              </a:tr>
              <a:tr h="2175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임직원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인당 평균 교육시간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시간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19.4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0512539"/>
                  </a:ext>
                </a:extLst>
              </a:tr>
              <a:tr h="217568">
                <a:tc rowSpan="5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산업재해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산업재해 발생 건수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건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21943"/>
                  </a:ext>
                </a:extLst>
              </a:tr>
              <a:tr h="2175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산업재해율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0.65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0.96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036290"/>
                  </a:ext>
                </a:extLst>
              </a:tr>
              <a:tr h="2175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사망자 수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1616818"/>
                  </a:ext>
                </a:extLst>
              </a:tr>
              <a:tr h="2175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부상자 수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1989111"/>
                  </a:ext>
                </a:extLst>
              </a:tr>
              <a:tr h="2175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손실 업무 시간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시간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3,400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308.61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3686296"/>
                  </a:ext>
                </a:extLst>
              </a:tr>
              <a:tr h="217568">
                <a:tc row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동반성장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공급업체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현황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전체 협력사 수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수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5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0343786"/>
                  </a:ext>
                </a:extLst>
              </a:tr>
              <a:tr h="2175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협력사 구매 총액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백만 원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6,606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7,498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8,462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22136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2656" y="221235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사회</a:t>
            </a:r>
          </a:p>
        </p:txBody>
      </p:sp>
    </p:spTree>
    <p:extLst>
      <p:ext uri="{BB962C8B-B14F-4D97-AF65-F5344CB8AC3E}">
        <p14:creationId xmlns:p14="http://schemas.microsoft.com/office/powerpoint/2010/main" val="2477624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62603"/>
              </p:ext>
            </p:extLst>
          </p:nvPr>
        </p:nvGraphicFramePr>
        <p:xfrm>
          <a:off x="344876" y="593021"/>
          <a:ext cx="6108462" cy="72913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32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2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247">
                  <a:extLst>
                    <a:ext uri="{9D8B030D-6E8A-4147-A177-3AD203B41FA5}">
                      <a16:colId xmlns:a16="http://schemas.microsoft.com/office/drawing/2014/main" val="2968556947"/>
                    </a:ext>
                  </a:extLst>
                </a:gridCol>
                <a:gridCol w="7772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9432"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구 분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단위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2021</a:t>
                      </a:r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2022</a:t>
                      </a:r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2023</a:t>
                      </a:r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370">
                <a:tc row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공정거래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공정거래 위반 건수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건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4141215"/>
                  </a:ext>
                </a:extLst>
              </a:tr>
              <a:tr h="2773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벌금부과액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백만 원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194304"/>
                  </a:ext>
                </a:extLst>
              </a:tr>
              <a:tr h="329631"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정보 보안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위반 사례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고객 데이터 유출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도난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분실 건수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건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3381100"/>
                  </a:ext>
                </a:extLst>
              </a:tr>
              <a:tr h="329631"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차별 사건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접수 사례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차별 대우 신고 접수 및 처리 건수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건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1186545"/>
                  </a:ext>
                </a:extLst>
              </a:tr>
              <a:tr h="277370">
                <a:tc rowSpan="11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육아휴직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육아휴직 사용자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합계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4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3221265"/>
                  </a:ext>
                </a:extLst>
              </a:tr>
              <a:tr h="2773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남성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263173"/>
                  </a:ext>
                </a:extLst>
              </a:tr>
              <a:tr h="2773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여성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2465813"/>
                  </a:ext>
                </a:extLst>
              </a:tr>
              <a:tr h="2773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육아휴직 사용 후   복귀자 수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합계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3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남성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3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여성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3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육아휴직 복귀비율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%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66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3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육아휴직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후 근속자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합계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73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남성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73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여성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7370"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육아휴직 후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근속율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%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3412598"/>
                  </a:ext>
                </a:extLst>
              </a:tr>
              <a:tr h="297472">
                <a:tc rowSpan="6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인권 정책 </a:t>
                      </a:r>
                      <a:b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및 절차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 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인권 교육 시간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(1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인당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)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/>
                        <a:t>시간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1000" dirty="0"/>
                        <a:t>-</a:t>
                      </a:r>
                      <a:endParaRPr lang="ko-KR" altLang="en-US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1000" dirty="0"/>
                        <a:t>-</a:t>
                      </a:r>
                      <a:endParaRPr lang="ko-KR" altLang="en-US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9429855"/>
                  </a:ext>
                </a:extLst>
              </a:tr>
              <a:tr h="2274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인권 교육 이수자 수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228522"/>
                  </a:ext>
                </a:extLst>
              </a:tr>
              <a:tr h="2274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인권 교육 이수자 비율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214797"/>
                  </a:ext>
                </a:extLst>
              </a:tr>
              <a:tr h="2274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직장내 괴롭힘 방지 교육 시간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총시간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  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인당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305(1)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304(1)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340(1)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4107913"/>
                  </a:ext>
                </a:extLst>
              </a:tr>
              <a:tr h="2274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성희롱 예방 교육 시간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305(1)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304(1)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340(1)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463302"/>
                  </a:ext>
                </a:extLst>
              </a:tr>
              <a:tr h="3296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기타 교육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  <a:p>
                      <a:pPr marL="108000" algn="l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장애인 인권교육 등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305(1)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304(1)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340(1)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675473"/>
                  </a:ext>
                </a:extLst>
              </a:tr>
              <a:tr h="306616">
                <a:tc rowSpan="4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사회공헌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108000"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사회공헌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  <a:p>
                      <a:pPr marL="108000"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투자금액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  <a:p>
                      <a:pPr marL="108000" algn="l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기부금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  <a:p>
                      <a:pPr marL="108000" algn="l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포함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  </a:t>
                      </a:r>
                      <a:r>
                        <a:rPr lang="ko-KR" altLang="en-US" sz="1000" dirty="0"/>
                        <a:t>총 금액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백만원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985479"/>
                  </a:ext>
                </a:extLst>
              </a:tr>
              <a:tr h="297795"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08000" algn="l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  </a:t>
                      </a:r>
                      <a:r>
                        <a:rPr lang="ko-KR" altLang="en-US" sz="1000" dirty="0"/>
                        <a:t>현금기부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248062"/>
                  </a:ext>
                </a:extLst>
              </a:tr>
              <a:tr h="297795"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08000" algn="l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  </a:t>
                      </a:r>
                      <a:r>
                        <a:rPr lang="ko-KR" altLang="en-US" sz="1000" dirty="0"/>
                        <a:t>현물기부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0502042"/>
                  </a:ext>
                </a:extLst>
              </a:tr>
              <a:tr h="297795"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08000" algn="l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  </a:t>
                      </a:r>
                      <a:r>
                        <a:rPr lang="ko-KR" altLang="en-US" sz="1000" dirty="0"/>
                        <a:t>사업비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13881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2656" y="25152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사회</a:t>
            </a:r>
          </a:p>
        </p:txBody>
      </p:sp>
    </p:spTree>
    <p:extLst>
      <p:ext uri="{BB962C8B-B14F-4D97-AF65-F5344CB8AC3E}">
        <p14:creationId xmlns:p14="http://schemas.microsoft.com/office/powerpoint/2010/main" val="659782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203234"/>
              </p:ext>
            </p:extLst>
          </p:nvPr>
        </p:nvGraphicFramePr>
        <p:xfrm>
          <a:off x="344876" y="593021"/>
          <a:ext cx="6108461" cy="589547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32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2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22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247">
                  <a:extLst>
                    <a:ext uri="{9D8B030D-6E8A-4147-A177-3AD203B41FA5}">
                      <a16:colId xmlns:a16="http://schemas.microsoft.com/office/drawing/2014/main" val="3904383889"/>
                    </a:ext>
                  </a:extLst>
                </a:gridCol>
                <a:gridCol w="7772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7939"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구 분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단위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2021</a:t>
                      </a:r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2022</a:t>
                      </a:r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2023</a:t>
                      </a:r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390">
                <a:tc rowSpan="7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이사회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운영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이사회 개최 횟수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회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-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03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의결 안건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건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03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사전심의율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03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보고 안건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건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951846"/>
                  </a:ext>
                </a:extLst>
              </a:tr>
              <a:tr h="2203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사외이사 반대 및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+mn-ea"/>
                      </a:endParaRPr>
                    </a:p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수정의결 안건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03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이사회 참석률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03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비상임이사 참석률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0390">
                <a:tc rowSpan="5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이사회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다양성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남성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7839854"/>
                  </a:ext>
                </a:extLst>
              </a:tr>
              <a:tr h="220390"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여성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0242342"/>
                  </a:ext>
                </a:extLst>
              </a:tr>
              <a:tr h="220390"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이사회 내 여성 비율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4997357"/>
                  </a:ext>
                </a:extLst>
              </a:tr>
              <a:tr h="220390"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사외이사 수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0058828"/>
                  </a:ext>
                </a:extLst>
              </a:tr>
              <a:tr h="220390"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사외이사 비율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28.57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5412595"/>
                  </a:ext>
                </a:extLst>
              </a:tr>
              <a:tr h="220390">
                <a:tc rowSpan="4">
                  <a:txBody>
                    <a:bodyPr/>
                    <a:lstStyle/>
                    <a:p>
                      <a:pPr marL="108000" algn="l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CEO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보수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CEO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기본급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(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고정급여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)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백만원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4569380"/>
                  </a:ext>
                </a:extLst>
              </a:tr>
              <a:tr h="220390"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CEO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변동급여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97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0250910"/>
                  </a:ext>
                </a:extLst>
              </a:tr>
              <a:tr h="220390"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CEO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보수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+mn-ea"/>
                      </a:endParaRPr>
                    </a:p>
                    <a:p>
                      <a:pPr marL="108000" algn="l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(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기본급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+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변동급여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)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3494582"/>
                  </a:ext>
                </a:extLst>
              </a:tr>
              <a:tr h="220390"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임직원 평균 임금 대비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  <a:p>
                      <a:pPr marL="108000" algn="l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CEO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변동급여 비율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174.11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45246"/>
                  </a:ext>
                </a:extLst>
              </a:tr>
              <a:tr h="220390">
                <a:tc rowSpan="3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사업장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부패방지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총 사업장 수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개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2662359"/>
                  </a:ext>
                </a:extLst>
              </a:tr>
              <a:tr h="220390"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부패 위험을 평가한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  <a:p>
                      <a:pPr marL="108000"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사업장 수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6503683"/>
                  </a:ext>
                </a:extLst>
              </a:tr>
              <a:tr h="220390"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부패 위험을 평가한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+mn-ea"/>
                      </a:endParaRPr>
                    </a:p>
                    <a:p>
                      <a:pPr marL="108000"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사업장 비율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507946"/>
                  </a:ext>
                </a:extLst>
              </a:tr>
              <a:tr h="220390">
                <a:tc rowSpan="3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반부패 정책 및 절차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윤리 교육 시간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시간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인당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9580399"/>
                  </a:ext>
                </a:extLst>
              </a:tr>
              <a:tr h="220390"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윤리서약 작성인원 수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305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304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359167"/>
                  </a:ext>
                </a:extLst>
              </a:tr>
              <a:tr h="220390"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윤리서약 작성인원 비율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7314939"/>
                  </a:ext>
                </a:extLst>
              </a:tr>
              <a:tr h="220390"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반부패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위반사례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반부패 위반 사례 건수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건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229425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2656" y="25152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지배구조</a:t>
            </a:r>
          </a:p>
        </p:txBody>
      </p:sp>
    </p:spTree>
    <p:extLst>
      <p:ext uri="{BB962C8B-B14F-4D97-AF65-F5344CB8AC3E}">
        <p14:creationId xmlns:p14="http://schemas.microsoft.com/office/powerpoint/2010/main" val="2430444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3602</TotalTime>
  <Words>1478</Words>
  <Application>Microsoft Office PowerPoint</Application>
  <PresentationFormat>화면 슬라이드 쇼(4:3)</PresentationFormat>
  <Paragraphs>1049</Paragraphs>
  <Slides>8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HY견고딕</vt:lpstr>
      <vt:lpstr>나눔바른고딕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R&amp;D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Corporation</dc:creator>
  <cp:lastModifiedBy>hansol</cp:lastModifiedBy>
  <cp:revision>107</cp:revision>
  <dcterms:created xsi:type="dcterms:W3CDTF">2006-10-05T04:04:58Z</dcterms:created>
  <dcterms:modified xsi:type="dcterms:W3CDTF">2024-11-19T05:13:50Z</dcterms:modified>
</cp:coreProperties>
</file>